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8515" r:id="rId1"/>
    <p:sldMasterId id="2147488645" r:id="rId2"/>
    <p:sldMasterId id="2147488647" r:id="rId3"/>
    <p:sldMasterId id="2147488661" r:id="rId4"/>
    <p:sldMasterId id="2147488673" r:id="rId5"/>
  </p:sldMasterIdLst>
  <p:notesMasterIdLst>
    <p:notesMasterId r:id="rId18"/>
  </p:notesMasterIdLst>
  <p:handoutMasterIdLst>
    <p:handoutMasterId r:id="rId19"/>
  </p:handoutMasterIdLst>
  <p:sldIdLst>
    <p:sldId id="724" r:id="rId6"/>
    <p:sldId id="749" r:id="rId7"/>
    <p:sldId id="734" r:id="rId8"/>
    <p:sldId id="748" r:id="rId9"/>
    <p:sldId id="747" r:id="rId10"/>
    <p:sldId id="750" r:id="rId11"/>
    <p:sldId id="751" r:id="rId12"/>
    <p:sldId id="752" r:id="rId13"/>
    <p:sldId id="753" r:id="rId14"/>
    <p:sldId id="754" r:id="rId15"/>
    <p:sldId id="739" r:id="rId16"/>
    <p:sldId id="722" r:id="rId17"/>
  </p:sldIdLst>
  <p:sldSz cx="9144000" cy="6858000" type="screen4x3"/>
  <p:notesSz cx="7099300" cy="10234613"/>
  <p:defaultTextStyle>
    <a:defPPr>
      <a:defRPr lang="en-GB"/>
    </a:defPPr>
    <a:lvl1pPr algn="l" defTabSz="406400" rtl="0" fontAlgn="base">
      <a:spcBef>
        <a:spcPct val="0"/>
      </a:spcBef>
      <a:spcAft>
        <a:spcPct val="0"/>
      </a:spcAft>
      <a:defRPr sz="1600" kern="1200">
        <a:solidFill>
          <a:srgbClr val="B8CB0D"/>
        </a:solidFill>
        <a:latin typeface="Arial" charset="0"/>
        <a:ea typeface="+mn-ea"/>
        <a:cs typeface="Arial" charset="0"/>
      </a:defRPr>
    </a:lvl1pPr>
    <a:lvl2pPr marL="414338" indent="42863" algn="l" defTabSz="406400" rtl="0" fontAlgn="base">
      <a:spcBef>
        <a:spcPct val="0"/>
      </a:spcBef>
      <a:spcAft>
        <a:spcPct val="0"/>
      </a:spcAft>
      <a:defRPr sz="1600" kern="1200">
        <a:solidFill>
          <a:srgbClr val="B8CB0D"/>
        </a:solidFill>
        <a:latin typeface="Arial" charset="0"/>
        <a:ea typeface="+mn-ea"/>
        <a:cs typeface="Arial" charset="0"/>
      </a:defRPr>
    </a:lvl2pPr>
    <a:lvl3pPr marL="828675" indent="85725" algn="l" defTabSz="406400" rtl="0" fontAlgn="base">
      <a:spcBef>
        <a:spcPct val="0"/>
      </a:spcBef>
      <a:spcAft>
        <a:spcPct val="0"/>
      </a:spcAft>
      <a:defRPr sz="1600" kern="1200">
        <a:solidFill>
          <a:srgbClr val="B8CB0D"/>
        </a:solidFill>
        <a:latin typeface="Arial" charset="0"/>
        <a:ea typeface="+mn-ea"/>
        <a:cs typeface="Arial" charset="0"/>
      </a:defRPr>
    </a:lvl3pPr>
    <a:lvl4pPr marL="1243013" indent="128588" algn="l" defTabSz="406400" rtl="0" fontAlgn="base">
      <a:spcBef>
        <a:spcPct val="0"/>
      </a:spcBef>
      <a:spcAft>
        <a:spcPct val="0"/>
      </a:spcAft>
      <a:defRPr sz="1600" kern="1200">
        <a:solidFill>
          <a:srgbClr val="B8CB0D"/>
        </a:solidFill>
        <a:latin typeface="Arial" charset="0"/>
        <a:ea typeface="+mn-ea"/>
        <a:cs typeface="Arial" charset="0"/>
      </a:defRPr>
    </a:lvl4pPr>
    <a:lvl5pPr marL="1657350" indent="171450" algn="l" defTabSz="406400" rtl="0" fontAlgn="base">
      <a:spcBef>
        <a:spcPct val="0"/>
      </a:spcBef>
      <a:spcAft>
        <a:spcPct val="0"/>
      </a:spcAft>
      <a:defRPr sz="1600" kern="1200">
        <a:solidFill>
          <a:srgbClr val="B8CB0D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rgbClr val="B8CB0D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rgbClr val="B8CB0D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rgbClr val="B8CB0D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rgbClr val="B8CB0D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631">
          <p15:clr>
            <a:srgbClr val="A4A3A4"/>
          </p15:clr>
        </p15:guide>
        <p15:guide id="2" orient="horz" pos="3583">
          <p15:clr>
            <a:srgbClr val="A4A3A4"/>
          </p15:clr>
        </p15:guide>
        <p15:guide id="3" orient="horz" pos="1200">
          <p15:clr>
            <a:srgbClr val="A4A3A4"/>
          </p15:clr>
        </p15:guide>
        <p15:guide id="4" orient="horz" pos="3480">
          <p15:clr>
            <a:srgbClr val="A4A3A4"/>
          </p15:clr>
        </p15:guide>
        <p15:guide id="5" orient="horz" pos="1438">
          <p15:clr>
            <a:srgbClr val="A4A3A4"/>
          </p15:clr>
        </p15:guide>
        <p15:guide id="6" pos="4443">
          <p15:clr>
            <a:srgbClr val="A4A3A4"/>
          </p15:clr>
        </p15:guide>
        <p15:guide id="7" pos="4491">
          <p15:clr>
            <a:srgbClr val="A4A3A4"/>
          </p15:clr>
        </p15:guide>
        <p15:guide id="8" pos="5538">
          <p15:clr>
            <a:srgbClr val="A4A3A4"/>
          </p15:clr>
        </p15:guide>
        <p15:guide id="9" pos="455">
          <p15:clr>
            <a:srgbClr val="A4A3A4"/>
          </p15:clr>
        </p15:guide>
        <p15:guide id="10" pos="273">
          <p15:clr>
            <a:srgbClr val="A4A3A4"/>
          </p15:clr>
        </p15:guide>
        <p15:guide id="11" pos="2381">
          <p15:clr>
            <a:srgbClr val="A4A3A4"/>
          </p15:clr>
        </p15:guide>
        <p15:guide id="12" pos="2346">
          <p15:clr>
            <a:srgbClr val="A4A3A4"/>
          </p15:clr>
        </p15:guide>
        <p15:guide id="13" pos="22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27021"/>
    <a:srgbClr val="FF0000"/>
    <a:srgbClr val="99C2FE"/>
    <a:srgbClr val="FFFFFF"/>
    <a:srgbClr val="CCE0FF"/>
    <a:srgbClr val="999999"/>
    <a:srgbClr val="7AD561"/>
    <a:srgbClr val="5ECC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Gitternetz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46F890A9-2807-4EBB-B81D-B2AA78EC7F39}" styleName="Dunkle Formatvorlage 2 - Akzent 5/Akz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A111915-BE36-4E01-A7E5-04B1672EAD32}" styleName="Helle Formatvorlage 2 - Akz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Helle Formatvorlage 2 - Akz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ittlere Formatvorlage 4 - Akz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ittlere Formatvorlage 4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Dunkle Formatvorlage 1 - Akz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unkle Formatvorlage 2 - Akzent 1/Akz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Helle Formatvorlage 3 - Akz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Helle Formatvorlage 3 - Akz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E3FDE45-AF77-4B5C-9715-49D594BDF05E}" styleName="Helle Formatvorlage 1 - Akz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2833802-FEF1-4C79-8D5D-14CF1EAF98D9}" styleName="Helle Formatvorlage 2 - Akz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213" autoAdjust="0"/>
  </p:normalViewPr>
  <p:slideViewPr>
    <p:cSldViewPr snapToGrid="0">
      <p:cViewPr varScale="1">
        <p:scale>
          <a:sx n="67" d="100"/>
          <a:sy n="67" d="100"/>
        </p:scale>
        <p:origin x="1244" y="44"/>
      </p:cViewPr>
      <p:guideLst>
        <p:guide orient="horz" pos="2631"/>
        <p:guide orient="horz" pos="3583"/>
        <p:guide orient="horz" pos="1200"/>
        <p:guide orient="horz" pos="3480"/>
        <p:guide orient="horz" pos="1438"/>
        <p:guide pos="4443"/>
        <p:guide pos="4491"/>
        <p:guide pos="5538"/>
        <p:guide pos="455"/>
        <p:guide pos="273"/>
        <p:guide pos="2381"/>
        <p:guide pos="2346"/>
        <p:guide pos="2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-3648" y="-102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Mordor\IHDaten\Projekte\Spezifik\Bauelemente\Weltraum\Raumfahrtzertifikation\DCR\DCR%20xxx%20Overlaod\Besprechung%2017-03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dirty="0"/>
              <a:t>Change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temperature</a:t>
            </a:r>
            <a:r>
              <a:rPr lang="de-DE" dirty="0"/>
              <a:t> </a:t>
            </a:r>
            <a:r>
              <a:rPr lang="de-DE" dirty="0" err="1"/>
              <a:t>during</a:t>
            </a:r>
            <a:r>
              <a:rPr lang="de-DE" dirty="0"/>
              <a:t> </a:t>
            </a:r>
            <a:r>
              <a:rPr lang="de-DE" dirty="0" err="1"/>
              <a:t>Overload</a:t>
            </a:r>
            <a:endParaRPr lang="de-DE" dirty="0"/>
          </a:p>
        </c:rich>
      </c:tx>
      <c:layout>
        <c:manualLayout>
          <c:xMode val="edge"/>
          <c:yMode val="edge"/>
          <c:x val="0.18547525818241828"/>
          <c:y val="1.44927536231884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'IR-Overload'!$C$4</c:f>
              <c:strCache>
                <c:ptCount val="1"/>
                <c:pt idx="0">
                  <c:v>failed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[1]Tabelle1!$B$5:$B$10</c:f>
              <c:numCache>
                <c:formatCode>General</c:formatCode>
                <c:ptCount val="6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</c:numCache>
            </c:numRef>
          </c:xVal>
          <c:yVal>
            <c:numRef>
              <c:f>[1]Tabelle1!$C$5:$C$10</c:f>
              <c:numCache>
                <c:formatCode>General</c:formatCode>
                <c:ptCount val="6"/>
                <c:pt idx="0">
                  <c:v>22</c:v>
                </c:pt>
                <c:pt idx="1">
                  <c:v>170</c:v>
                </c:pt>
                <c:pt idx="2">
                  <c:v>259</c:v>
                </c:pt>
                <c:pt idx="3">
                  <c:v>293</c:v>
                </c:pt>
                <c:pt idx="4">
                  <c:v>310</c:v>
                </c:pt>
                <c:pt idx="5">
                  <c:v>328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8FF-4296-9E0A-B38831BAEB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6904136"/>
        <c:axId val="386905704"/>
      </c:scatterChart>
      <c:valAx>
        <c:axId val="3869041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/>
                  <a:t>Zeit [s]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386905704"/>
        <c:crosses val="autoZero"/>
        <c:crossBetween val="midCat"/>
      </c:valAx>
      <c:valAx>
        <c:axId val="386905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/>
                  <a:t>Temperatur [°C]</a:t>
                </a:r>
              </a:p>
            </c:rich>
          </c:tx>
          <c:layout>
            <c:manualLayout>
              <c:xMode val="edge"/>
              <c:yMode val="edge"/>
              <c:x val="9.9317194289261328E-3"/>
              <c:y val="0.3938618001388324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38690413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4308" tIns="47154" rIns="94308" bIns="47154" rtlCol="0"/>
          <a:lstStyle>
            <a:lvl1pPr algn="l" defTabSz="407434">
              <a:lnSpc>
                <a:spcPts val="5000"/>
              </a:lnSpc>
              <a:buClr>
                <a:srgbClr val="FFFFFF"/>
              </a:buClr>
              <a:buSzPct val="100000"/>
              <a:buFont typeface="Verdana" pitchFamily="34" charset="0"/>
              <a:buNone/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139" y="0"/>
            <a:ext cx="3076575" cy="511175"/>
          </a:xfrm>
          <a:prstGeom prst="rect">
            <a:avLst/>
          </a:prstGeom>
        </p:spPr>
        <p:txBody>
          <a:bodyPr vert="horz" wrap="square" lIns="94308" tIns="47154" rIns="94308" bIns="47154" numCol="1" anchor="t" anchorCtr="0" compatLnSpc="1">
            <a:prstTxWarp prst="textNoShape">
              <a:avLst/>
            </a:prstTxWarp>
          </a:bodyPr>
          <a:lstStyle>
            <a:lvl1pPr algn="r">
              <a:lnSpc>
                <a:spcPts val="5000"/>
              </a:lnSpc>
              <a:buClr>
                <a:srgbClr val="FFFFFF"/>
              </a:buClr>
              <a:buSzPct val="100000"/>
              <a:buFont typeface="Verdana" pitchFamily="34" charset="0"/>
              <a:buNone/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BAC1F0-DEA3-49EA-B131-02DBFFFAF69C}" type="datetimeFigureOut">
              <a:rPr lang="de-DE"/>
              <a:pPr>
                <a:defRPr/>
              </a:pPr>
              <a:t>08.12.2022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wrap="square" lIns="94308" tIns="47154" rIns="94308" bIns="47154" numCol="1" anchor="b" anchorCtr="0" compatLnSpc="1">
            <a:prstTxWarp prst="textNoShape">
              <a:avLst/>
            </a:prstTxWarp>
          </a:bodyPr>
          <a:lstStyle>
            <a:lvl1pPr>
              <a:lnSpc>
                <a:spcPts val="5000"/>
              </a:lnSpc>
              <a:buClr>
                <a:srgbClr val="FFFFFF"/>
              </a:buClr>
              <a:buSzPct val="100000"/>
              <a:buFont typeface="Verdana" pitchFamily="34" charset="0"/>
              <a:buNone/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139" y="9721850"/>
            <a:ext cx="3076575" cy="511175"/>
          </a:xfrm>
          <a:prstGeom prst="rect">
            <a:avLst/>
          </a:prstGeom>
        </p:spPr>
        <p:txBody>
          <a:bodyPr vert="horz" wrap="square" lIns="94308" tIns="47154" rIns="94308" bIns="47154" numCol="1" anchor="b" anchorCtr="0" compatLnSpc="1">
            <a:prstTxWarp prst="textNoShape">
              <a:avLst/>
            </a:prstTxWarp>
          </a:bodyPr>
          <a:lstStyle>
            <a:lvl1pPr algn="r">
              <a:lnSpc>
                <a:spcPts val="5000"/>
              </a:lnSpc>
              <a:buClr>
                <a:srgbClr val="FFFFFF"/>
              </a:buClr>
              <a:buSzPct val="100000"/>
              <a:buFont typeface="Verdana" pitchFamily="34" charset="0"/>
              <a:buNone/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DE1274-9AB0-424F-8BA6-28651688F81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0548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AutoShape 1"/>
          <p:cNvSpPr>
            <a:spLocks noChangeArrowheads="1"/>
          </p:cNvSpPr>
          <p:nvPr/>
        </p:nvSpPr>
        <p:spPr bwMode="auto">
          <a:xfrm>
            <a:off x="0" y="2"/>
            <a:ext cx="7100888" cy="102362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4308" tIns="47154" rIns="94308" bIns="47154" anchor="ctr"/>
          <a:lstStyle/>
          <a:p>
            <a:pPr>
              <a:lnSpc>
                <a:spcPts val="5000"/>
              </a:lnSpc>
              <a:buClr>
                <a:srgbClr val="FFFFFF"/>
              </a:buClr>
              <a:buSzPct val="100000"/>
              <a:buFont typeface="Verdana" pitchFamily="34" charset="0"/>
              <a:buNone/>
            </a:pPr>
            <a:endParaRPr lang="de-DE" sz="1800"/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2823" tIns="48268" rIns="92823" bIns="48268" numCol="1" anchor="t" anchorCtr="0" compatLnSpc="1">
            <a:prstTxWarp prst="textNoShape">
              <a:avLst/>
            </a:prstTxWarp>
          </a:bodyPr>
          <a:lstStyle>
            <a:lvl1pPr defTabSz="407434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46614" algn="l"/>
                <a:tab pos="1493226" algn="l"/>
                <a:tab pos="2239841" algn="l"/>
                <a:tab pos="2986454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021139" y="0"/>
            <a:ext cx="3076575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2823" tIns="48268" rIns="92823" bIns="48268" numCol="1" anchor="t" anchorCtr="0" compatLnSpc="1">
            <a:prstTxWarp prst="textNoShape">
              <a:avLst/>
            </a:prstTxWarp>
          </a:bodyPr>
          <a:lstStyle>
            <a:lvl1pPr algn="r" defTabSz="407434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46614" algn="l"/>
                <a:tab pos="1493226" algn="l"/>
                <a:tab pos="2239841" algn="l"/>
                <a:tab pos="2986454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011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68350"/>
            <a:ext cx="5116512" cy="38369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709615" y="4860925"/>
            <a:ext cx="5680075" cy="4603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2823" tIns="48268" rIns="92823" bIns="48268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noProof="0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9720263"/>
            <a:ext cx="3076575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2823" tIns="48268" rIns="92823" bIns="48268" numCol="1" anchor="b" anchorCtr="0" compatLnSpc="1">
            <a:prstTxWarp prst="textNoShape">
              <a:avLst/>
            </a:prstTxWarp>
          </a:bodyPr>
          <a:lstStyle>
            <a:lvl1pPr defTabSz="407434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46614" algn="l"/>
                <a:tab pos="1493226" algn="l"/>
                <a:tab pos="2239841" algn="l"/>
                <a:tab pos="2986454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021139" y="9720263"/>
            <a:ext cx="3076575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2823" tIns="48268" rIns="92823" bIns="48268" numCol="1" anchor="b" anchorCtr="0" compatLnSpc="1">
            <a:prstTxWarp prst="textNoShape">
              <a:avLst/>
            </a:prstTxWarp>
          </a:bodyPr>
          <a:lstStyle>
            <a:lvl1pPr algn="r" defTabSz="407434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46614" algn="l"/>
                <a:tab pos="1493226" algn="l"/>
                <a:tab pos="2239841" algn="l"/>
                <a:tab pos="2986454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fld id="{FDB91116-51DC-4ECC-9F0E-9C97548F6D7F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2149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064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1pPr>
    <a:lvl2pPr marL="742950" indent="-285750" algn="l" defTabSz="4064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2pPr>
    <a:lvl3pPr marL="1143000" indent="-228600" algn="l" defTabSz="4064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3pPr>
    <a:lvl4pPr marL="1600200" indent="-228600" algn="l" defTabSz="4064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4pPr>
    <a:lvl5pPr marL="2057400" indent="-228600" algn="l" defTabSz="4064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5pPr>
    <a:lvl6pPr marL="2073402" algn="l" defTabSz="82936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88082" algn="l" defTabSz="82936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02763" algn="l" defTabSz="82936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17443" algn="l" defTabSz="82936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lienbildplatzhalt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>
              <a:cs typeface="Arial" panose="020B0604020202020204" pitchFamily="34" charset="0"/>
            </a:endParaRPr>
          </a:p>
        </p:txBody>
      </p:sp>
      <p:sp>
        <p:nvSpPr>
          <p:cNvPr id="44036" name="Foliennummernplatzhalter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1145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5717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0289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4861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19138" algn="l"/>
                <a:tab pos="1439863" algn="l"/>
                <a:tab pos="2160588" algn="l"/>
                <a:tab pos="28813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95027C0-F30F-4934-8666-B03F0143C888}" type="slidenum">
              <a:rPr lang="en-GB" altLang="de-DE" sz="1200" smtClean="0">
                <a:solidFill>
                  <a:srgbClr val="000000"/>
                </a:solidFill>
                <a:latin typeface="Times New Roman" panose="02020603050405020304" pitchFamily="18" charset="0"/>
                <a:cs typeface="Arial Unicode MS" panose="020B0604020202020204" pitchFamily="34" charset="-128"/>
              </a:rPr>
              <a:pPr/>
              <a:t>1</a:t>
            </a:fld>
            <a:endParaRPr lang="en-GB" altLang="de-DE" sz="1200">
              <a:solidFill>
                <a:srgbClr val="000000"/>
              </a:solidFill>
              <a:latin typeface="Times New Roman" panose="02020603050405020304" pitchFamily="18" charset="0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59566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>
              <a:cs typeface="Arial" panose="020B0604020202020204" pitchFamily="34" charset="0"/>
            </a:endParaRPr>
          </a:p>
        </p:txBody>
      </p:sp>
      <p:sp>
        <p:nvSpPr>
          <p:cNvPr id="41988" name="Foliennummernplatzhalter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1145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5717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0289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4861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44538" algn="l"/>
                <a:tab pos="1490663" algn="l"/>
                <a:tab pos="2236788" algn="l"/>
                <a:tab pos="298291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F8A5261-601A-417A-AC86-71D3F7907CBC}" type="slidenum">
              <a:rPr lang="en-GB" altLang="de-DE" sz="1200" smtClean="0">
                <a:solidFill>
                  <a:srgbClr val="000000"/>
                </a:solidFill>
                <a:latin typeface="Times New Roman" panose="02020603050405020304" pitchFamily="18" charset="0"/>
                <a:cs typeface="Arial Unicode MS" panose="020B0604020202020204" pitchFamily="34" charset="-128"/>
              </a:rPr>
              <a:pPr/>
              <a:t>3</a:t>
            </a:fld>
            <a:endParaRPr lang="en-GB" altLang="de-DE" sz="1200">
              <a:solidFill>
                <a:srgbClr val="000000"/>
              </a:solidFill>
              <a:latin typeface="Times New Roman" panose="02020603050405020304" pitchFamily="18" charset="0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32065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C5094FB8-279A-49F0-A252-FD0D89984545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92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C5094FB8-279A-49F0-A252-FD0D89984545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44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C5094FB8-279A-49F0-A252-FD0D89984545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316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C5094FB8-279A-49F0-A252-FD0D89984545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538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C5094FB8-279A-49F0-A252-FD0D89984545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978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>
              <a:cs typeface="Arial" panose="020B0604020202020204" pitchFamily="34" charset="0"/>
            </a:endParaRPr>
          </a:p>
        </p:txBody>
      </p:sp>
      <p:sp>
        <p:nvSpPr>
          <p:cNvPr id="44036" name="Foliennummernplatzhalter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1145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5717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0289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486150" indent="171450" defTabSz="406400" eaLnBrk="0" fontAlgn="base" hangingPunct="0">
              <a:spcBef>
                <a:spcPct val="0"/>
              </a:spcBef>
              <a:spcAft>
                <a:spcPct val="0"/>
              </a:spcAft>
              <a:tabLst>
                <a:tab pos="738188" algn="l"/>
                <a:tab pos="1484313" algn="l"/>
                <a:tab pos="2230438" algn="l"/>
                <a:tab pos="2976563" algn="l"/>
              </a:tabLst>
              <a:defRPr sz="1600">
                <a:solidFill>
                  <a:srgbClr val="B8CB0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90624E0-7ECB-4AE7-B426-2ED9AFD3478F}" type="slidenum">
              <a:rPr lang="en-GB" altLang="de-DE" sz="1200" smtClean="0">
                <a:solidFill>
                  <a:srgbClr val="000000"/>
                </a:solidFill>
                <a:latin typeface="Times New Roman" panose="02020603050405020304" pitchFamily="18" charset="0"/>
                <a:cs typeface="Arial Unicode MS" panose="020B0604020202020204" pitchFamily="34" charset="-128"/>
              </a:rPr>
              <a:pPr/>
              <a:t>11</a:t>
            </a:fld>
            <a:endParaRPr lang="en-GB" altLang="de-DE" sz="1200">
              <a:solidFill>
                <a:srgbClr val="000000"/>
              </a:solidFill>
              <a:latin typeface="Times New Roman" panose="02020603050405020304" pitchFamily="18" charset="0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90581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671AAB49-A210-4AD5-9486-E0942C0D9699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68861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9BE4EA5F-9579-41B8-BA2D-963FB7CDED92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4967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6E6B7693-CA5A-4591-9940-9AF3B1248890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9755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719138" y="1838325"/>
            <a:ext cx="3089275" cy="3846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960813" y="1838325"/>
            <a:ext cx="3090862" cy="3846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555AEE70-F297-438D-B692-BDB5B0DAD56F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117193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4DA067B9-C8CF-47F8-9B9A-7F4DA2D2D584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8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44528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56A1D2EB-A8BF-4E6D-8DDC-9A2B8D8BC3E4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4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358720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5CFBC213-33E1-4AE6-8194-4C4F120E8A65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3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090788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03C4FEC6-40D3-43FF-A834-6031E948E941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65746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A54B96ED-6C97-46FD-B2DE-8286A19E86CB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47277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2BFB1991-8C48-4FF9-AEE8-4BB431BEA618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01865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8613" y="1063625"/>
            <a:ext cx="2105025" cy="4621213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58775" y="1063625"/>
            <a:ext cx="6167438" cy="4621213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9FCA0E47-3886-4BBC-A5D5-4BB6D5758CF2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230291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358775" y="1063625"/>
            <a:ext cx="8424863" cy="462121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B136D621-4004-4325-82C8-4264D02A63AF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4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037402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775" y="1063625"/>
            <a:ext cx="8424863" cy="4064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719138" y="1838325"/>
            <a:ext cx="3089275" cy="384651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960813" y="1838325"/>
            <a:ext cx="3090862" cy="384651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93C497E9-6ECF-4F1A-BDE4-A3C86D3C9B80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219051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775" y="1063625"/>
            <a:ext cx="8424863" cy="4064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719138" y="1838325"/>
            <a:ext cx="6332537" cy="3846513"/>
          </a:xfrm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2F81C62A-AA64-4B50-9D4F-A1557B3AF8C3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079226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Textmasterformate durch Klicken bearbeiten</a:t>
            </a:r>
          </a:p>
          <a:p>
            <a:pPr lvl="1"/>
            <a:r>
              <a:rPr lang="en-US" dirty="0"/>
              <a:t>Zweite Ebene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358775" y="4095750"/>
            <a:ext cx="2787650" cy="3603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TCC // November 2022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05702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2E2AAA09-4A50-4704-8212-575415135365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919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FE3CCFD3-39C3-49D8-B4BE-B9D8A7F46239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01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204DF427-2084-4071-B87C-6E3B3B67DA5F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3677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93738" y="4527550"/>
            <a:ext cx="3089275" cy="68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935413" y="4527550"/>
            <a:ext cx="3090862" cy="68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67D3FD0-8640-44A2-9612-90332039881B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902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2834B953-0086-4F6E-B10D-314EDE1A549C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8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1092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F4F4E67D-C83C-468F-AB4A-BC14388BE9E6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4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739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CBF18587-7098-438E-B2EB-0767AA38E0AA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3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2534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6908CF9F-E4E4-4FF0-9057-A9FF6326F983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6850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F09F80E9-5B53-45C1-BC17-DF42FF612D18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392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5EF7708E-1326-4D9B-A3FC-2F0BA4DE74C0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8584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8613" y="1063625"/>
            <a:ext cx="2105025" cy="4152900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58775" y="1063625"/>
            <a:ext cx="6167438" cy="415290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55A3D6DF-16F5-4D46-A10D-DC597AFA43D0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6799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69BE1E16-E2A6-463A-A6CF-676E7B10E8A9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5689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28B66E12-7087-4BDD-9A04-871797C45A9E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7240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054567F-646E-41DA-92C2-3BE7E7C62741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656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719138" y="1838325"/>
            <a:ext cx="3089275" cy="3846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960813" y="1838325"/>
            <a:ext cx="3090862" cy="3846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72E4E653-C35F-4D16-BEA3-F15F5B3D484B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4872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5CCC5EC2-47CA-4AC5-A057-ED12C78BFC5D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8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7622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AC86109-2C3E-46C0-88B7-7E002185887A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4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2385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6544F873-C363-45ED-9AFA-8F3368EBD887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3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1400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91ABCB08-AF29-4386-A89F-EBCCAC0987C1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0497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B3E54DB9-D922-4A76-9B7E-1681CFD90BF6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8118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39CB6988-6431-4A63-B9D9-0BDEF67623CD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7159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8613" y="1063625"/>
            <a:ext cx="2105025" cy="4621213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58775" y="1063625"/>
            <a:ext cx="6167438" cy="4621213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613B69B4-BCFC-4145-ACB6-95C587F146AA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3442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// </a:t>
            </a:r>
            <a:fld id="{858707FC-140E-4C72-8A70-6CED8F3B566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837632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ED930649-06E7-4E54-B5D6-33090C4C3A18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1197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86F0320C-4540-4B15-BB2D-8A2641F5CCF3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635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74125DAC-7F66-49C5-BAA4-21278277A900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9678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719138" y="1838325"/>
            <a:ext cx="3089275" cy="3846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960813" y="1838325"/>
            <a:ext cx="3090862" cy="3846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7A5FAC9A-1890-486D-81B3-1C090A8F2F00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555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F60D6BC1-9A09-4F35-86F6-72229E32090D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8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3486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6D25A1C4-6E53-4357-AC55-C091199CB4C9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4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0480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E7D0A46-49A6-4E64-AB18-DC7DD3AE8AA8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3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1985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5D9A72C0-80AE-41E2-8949-B0041EB7F458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5606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6D9FEC13-F48B-46C6-A1CE-010AC0F248D6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4634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35239F83-24E9-48E1-99C4-57CE64D199EA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994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8613" y="1063625"/>
            <a:ext cx="2105025" cy="4621213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58775" y="1063625"/>
            <a:ext cx="6167438" cy="4621213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oliennummernplatzhalt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202C43B9-9802-407D-9E57-A99003297248}" type="slidenum">
              <a:rPr lang="de-DE" alt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5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180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6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hteck 3"/>
          <p:cNvSpPr>
            <a:spLocks noChangeArrowheads="1"/>
          </p:cNvSpPr>
          <p:nvPr/>
        </p:nvSpPr>
        <p:spPr bwMode="auto">
          <a:xfrm>
            <a:off x="0" y="360363"/>
            <a:ext cx="7053263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06400">
              <a:defRPr sz="2000">
                <a:solidFill>
                  <a:srgbClr val="002B72"/>
                </a:solidFill>
                <a:latin typeface="Arial" charset="0"/>
              </a:defRPr>
            </a:lvl1pPr>
            <a:lvl2pPr marL="742950" indent="-285750" defTabSz="406400">
              <a:defRPr sz="2000">
                <a:solidFill>
                  <a:srgbClr val="002B72"/>
                </a:solidFill>
                <a:latin typeface="Arial" charset="0"/>
              </a:defRPr>
            </a:lvl2pPr>
            <a:lvl3pPr marL="1143000" indent="-228600" defTabSz="406400">
              <a:defRPr sz="2000">
                <a:solidFill>
                  <a:srgbClr val="002B72"/>
                </a:solidFill>
                <a:latin typeface="Arial" charset="0"/>
              </a:defRPr>
            </a:lvl3pPr>
            <a:lvl4pPr marL="1600200" indent="-228600" defTabSz="406400">
              <a:defRPr sz="2000">
                <a:solidFill>
                  <a:srgbClr val="002B72"/>
                </a:solidFill>
                <a:latin typeface="Arial" charset="0"/>
              </a:defRPr>
            </a:lvl4pPr>
            <a:lvl5pPr marL="2057400" indent="-228600" defTabSz="406400">
              <a:defRPr sz="2000">
                <a:solidFill>
                  <a:srgbClr val="002B72"/>
                </a:solidFill>
                <a:latin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de-DE" altLang="en-US" sz="1800">
              <a:solidFill>
                <a:srgbClr val="FFFFFF"/>
              </a:solidFill>
            </a:endParaRPr>
          </a:p>
        </p:txBody>
      </p:sp>
      <p:sp>
        <p:nvSpPr>
          <p:cNvPr id="8195" name="Rechteck 4"/>
          <p:cNvSpPr>
            <a:spLocks noChangeArrowheads="1"/>
          </p:cNvSpPr>
          <p:nvPr/>
        </p:nvSpPr>
        <p:spPr bwMode="auto">
          <a:xfrm>
            <a:off x="7124700" y="360363"/>
            <a:ext cx="2019300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06400">
              <a:defRPr sz="2000">
                <a:solidFill>
                  <a:srgbClr val="002B72"/>
                </a:solidFill>
                <a:latin typeface="Arial" charset="0"/>
              </a:defRPr>
            </a:lvl1pPr>
            <a:lvl2pPr marL="742950" indent="-285750" defTabSz="406400">
              <a:defRPr sz="2000">
                <a:solidFill>
                  <a:srgbClr val="002B72"/>
                </a:solidFill>
                <a:latin typeface="Arial" charset="0"/>
              </a:defRPr>
            </a:lvl2pPr>
            <a:lvl3pPr marL="1143000" indent="-228600" defTabSz="406400">
              <a:defRPr sz="2000">
                <a:solidFill>
                  <a:srgbClr val="002B72"/>
                </a:solidFill>
                <a:latin typeface="Arial" charset="0"/>
              </a:defRPr>
            </a:lvl3pPr>
            <a:lvl4pPr marL="1600200" indent="-228600" defTabSz="406400">
              <a:defRPr sz="2000">
                <a:solidFill>
                  <a:srgbClr val="002B72"/>
                </a:solidFill>
                <a:latin typeface="Arial" charset="0"/>
              </a:defRPr>
            </a:lvl4pPr>
            <a:lvl5pPr marL="2057400" indent="-228600" defTabSz="406400">
              <a:defRPr sz="2000">
                <a:solidFill>
                  <a:srgbClr val="002B72"/>
                </a:solidFill>
                <a:latin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2B72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de-DE" altLang="en-US" sz="1800">
              <a:solidFill>
                <a:srgbClr val="FFFFFF"/>
              </a:solidFill>
            </a:endParaRPr>
          </a:p>
        </p:txBody>
      </p:sp>
      <p:pic>
        <p:nvPicPr>
          <p:cNvPr id="8196" name="Grafik 23" descr="IHH_Logo_4c_D_mit_Claim.png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725" y="5991225"/>
            <a:ext cx="1079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hteck 10"/>
          <p:cNvSpPr/>
          <p:nvPr/>
        </p:nvSpPr>
        <p:spPr>
          <a:xfrm>
            <a:off x="0" y="4695825"/>
            <a:ext cx="360363" cy="528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1800">
              <a:solidFill>
                <a:srgbClr val="FFFFFF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0" y="5221288"/>
            <a:ext cx="360363" cy="5286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1800">
              <a:solidFill>
                <a:srgbClr val="FFFFFF"/>
              </a:solidFill>
            </a:endParaRPr>
          </a:p>
        </p:txBody>
      </p:sp>
      <p:sp>
        <p:nvSpPr>
          <p:cNvPr id="13" name="Foliennummernplatzhalter 14"/>
          <p:cNvSpPr>
            <a:spLocks noGrp="1"/>
          </p:cNvSpPr>
          <p:nvPr>
            <p:ph type="sldNum" sz="quarter" idx="4"/>
          </p:nvPr>
        </p:nvSpPr>
        <p:spPr>
          <a:xfrm>
            <a:off x="8162925" y="360363"/>
            <a:ext cx="622300" cy="4064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defTabSz="406400" eaLnBrk="1" hangingPunct="1">
              <a:defRPr sz="1200" b="1" baseline="0">
                <a:solidFill>
                  <a:schemeClr val="bg1"/>
                </a:solidFill>
                <a:latin typeface="+mj-lt"/>
                <a:cs typeface="Arial" charset="0"/>
              </a:defRPr>
            </a:lvl1pPr>
          </a:lstStyle>
          <a:p>
            <a:pPr>
              <a:defRPr/>
            </a:pPr>
            <a:r>
              <a:rPr lang="de-DE">
                <a:solidFill>
                  <a:srgbClr val="FFFFFF"/>
                </a:solidFill>
              </a:rPr>
              <a:t>// </a:t>
            </a:r>
            <a:fld id="{B5535D20-C072-4282-99C3-BB6DB2482D20}" type="slidenum">
              <a:rPr lang="de-D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4" name="Fußzeilenplatzhalter 15"/>
          <p:cNvSpPr>
            <a:spLocks noGrp="1"/>
          </p:cNvSpPr>
          <p:nvPr>
            <p:ph type="ftr" sz="quarter" idx="3"/>
          </p:nvPr>
        </p:nvSpPr>
        <p:spPr>
          <a:xfrm>
            <a:off x="358775" y="6210300"/>
            <a:ext cx="1565275" cy="360363"/>
          </a:xfrm>
          <a:prstGeom prst="rect">
            <a:avLst/>
          </a:prstGeom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>
            <a:lvl1pPr defTabSz="406400" eaLnBrk="1" hangingPunct="1">
              <a:defRPr sz="700">
                <a:solidFill>
                  <a:schemeClr val="tx1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820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1063625"/>
            <a:ext cx="8424863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/>
              <a:t>Titelmasterformat durch Klicken bearbeiten</a:t>
            </a:r>
          </a:p>
        </p:txBody>
      </p:sp>
      <p:sp>
        <p:nvSpPr>
          <p:cNvPr id="8202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838325"/>
            <a:ext cx="6332537" cy="384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/>
              <a:t>Textmasterformate durch Klicken bearbeiten</a:t>
            </a:r>
          </a:p>
          <a:p>
            <a:pPr lvl="1"/>
            <a:r>
              <a:rPr lang="de-DE" altLang="en-US"/>
              <a:t>Zweite Ebene</a:t>
            </a:r>
          </a:p>
        </p:txBody>
      </p:sp>
    </p:spTree>
    <p:extLst>
      <p:ext uri="{BB962C8B-B14F-4D97-AF65-F5344CB8AC3E}">
        <p14:creationId xmlns:p14="http://schemas.microsoft.com/office/powerpoint/2010/main" val="308861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8516" r:id="rId1"/>
    <p:sldLayoutId id="2147488517" r:id="rId2"/>
    <p:sldLayoutId id="2147488518" r:id="rId3"/>
    <p:sldLayoutId id="2147488519" r:id="rId4"/>
    <p:sldLayoutId id="2147488520" r:id="rId5"/>
    <p:sldLayoutId id="2147488521" r:id="rId6"/>
    <p:sldLayoutId id="2147488522" r:id="rId7"/>
    <p:sldLayoutId id="2147488523" r:id="rId8"/>
    <p:sldLayoutId id="2147488524" r:id="rId9"/>
    <p:sldLayoutId id="2147488525" r:id="rId10"/>
    <p:sldLayoutId id="2147488526" r:id="rId11"/>
    <p:sldLayoutId id="2147488527" r:id="rId12"/>
    <p:sldLayoutId id="2147488528" r:id="rId13"/>
    <p:sldLayoutId id="2147488529" r:id="rId14"/>
  </p:sldLayoutIdLst>
  <p:transition spd="slow">
    <p:wipe/>
  </p:transition>
  <p:hf hdr="0" dt="0"/>
  <p:txStyles>
    <p:titleStyle>
      <a:lvl1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2pPr>
      <a:lvl3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3pPr>
      <a:lvl4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4pPr>
      <a:lvl5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5pPr>
      <a:lvl6pPr marL="4572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6pPr>
      <a:lvl7pPr marL="9144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7pPr>
      <a:lvl8pPr marL="13716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8pPr>
      <a:lvl9pPr marL="18288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828675" rtl="0" eaLnBrk="0" fontAlgn="base" hangingPunct="0">
        <a:lnSpc>
          <a:spcPct val="115000"/>
        </a:lnSpc>
        <a:spcBef>
          <a:spcPct val="57000"/>
        </a:spcBef>
        <a:spcAft>
          <a:spcPct val="0"/>
        </a:spcAft>
        <a:buClr>
          <a:schemeClr val="accent1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07963" algn="l" defTabSz="828675" rtl="0" eaLnBrk="0" fontAlgn="base" hangingPunct="0">
        <a:lnSpc>
          <a:spcPct val="115000"/>
        </a:lnSpc>
        <a:spcBef>
          <a:spcPct val="57000"/>
        </a:spcBef>
        <a:spcAft>
          <a:spcPct val="0"/>
        </a:spcAft>
        <a:buClr>
          <a:schemeClr val="tx1"/>
        </a:buClr>
        <a:buFont typeface="Arial" charset="0"/>
        <a:buChar char="‗"/>
        <a:defRPr sz="1600">
          <a:solidFill>
            <a:schemeClr val="tx1"/>
          </a:solidFill>
          <a:latin typeface="+mn-lt"/>
        </a:defRPr>
      </a:lvl2pPr>
      <a:lvl3pPr marL="1039813" indent="-196850" algn="l" defTabSz="828675" rtl="0" eaLnBrk="0" fontAlgn="base" hangingPunct="0">
        <a:lnSpc>
          <a:spcPts val="34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defRPr>
          <a:solidFill>
            <a:schemeClr val="tx1"/>
          </a:solidFill>
          <a:latin typeface="+mn-lt"/>
        </a:defRPr>
      </a:lvl3pPr>
      <a:lvl4pPr marL="1439863" indent="-2206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4pPr>
      <a:lvl5pPr marL="18653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5pPr>
      <a:lvl6pPr marL="23225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6pPr>
      <a:lvl7pPr marL="27797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7pPr>
      <a:lvl8pPr marL="32369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8pPr>
      <a:lvl9pPr marL="36941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358775"/>
            <a:ext cx="9140825" cy="419258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60000" tIns="2160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altLang="de-DE"/>
          </a:p>
        </p:txBody>
      </p:sp>
      <p:sp>
        <p:nvSpPr>
          <p:cNvPr id="9219" name="Rechteck 3"/>
          <p:cNvSpPr>
            <a:spLocks noChangeArrowheads="1"/>
          </p:cNvSpPr>
          <p:nvPr/>
        </p:nvSpPr>
        <p:spPr bwMode="auto">
          <a:xfrm>
            <a:off x="0" y="4699000"/>
            <a:ext cx="9144000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360000" bIns="0" anchor="ctr"/>
          <a:lstStyle/>
          <a:p>
            <a:pPr algn="r" eaLnBrk="0" hangingPunct="0"/>
            <a:r>
              <a:rPr lang="de-DE" altLang="de-DE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ISABELLENHÜTTE HEUSLER GMBH &amp; CO. KG</a:t>
            </a:r>
          </a:p>
        </p:txBody>
      </p:sp>
      <p:sp>
        <p:nvSpPr>
          <p:cNvPr id="742405" name="Text Box 5"/>
          <p:cNvSpPr txBox="1">
            <a:spLocks noChangeArrowheads="1"/>
          </p:cNvSpPr>
          <p:nvPr/>
        </p:nvSpPr>
        <p:spPr bwMode="auto">
          <a:xfrm>
            <a:off x="0" y="4706938"/>
            <a:ext cx="8785225" cy="406400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 anchor="ctr"/>
          <a:lstStyle>
            <a:lvl1pPr eaLnBrk="0" hangingPunct="0"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114550" indent="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571750" indent="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028950" indent="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486150" indent="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defRPr/>
            </a:pPr>
            <a:endParaRPr lang="de-DE" sz="1800"/>
          </a:p>
        </p:txBody>
      </p:sp>
    </p:spTree>
    <p:extLst>
      <p:ext uri="{BB962C8B-B14F-4D97-AF65-F5344CB8AC3E}">
        <p14:creationId xmlns:p14="http://schemas.microsoft.com/office/powerpoint/2010/main" val="3377354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8646" r:id="rId1"/>
  </p:sldLayoutIdLst>
  <p:hf hdr="0" dt="0"/>
  <p:txStyles>
    <p:titleStyle>
      <a:lvl1pPr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+mj-ea"/>
          <a:cs typeface="+mj-cs"/>
        </a:defRPr>
      </a:lvl1pPr>
      <a:lvl2pPr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2pPr>
      <a:lvl3pPr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3pPr>
      <a:lvl4pPr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4pPr>
      <a:lvl5pPr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5pPr>
      <a:lvl6pPr marL="457200"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6pPr>
      <a:lvl7pPr marL="914400"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7pPr>
      <a:lvl8pPr marL="1371600"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8pPr>
      <a:lvl9pPr marL="1828800" algn="l" defTabSz="828675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defTabSz="828675" rtl="0" eaLnBrk="0" fontAlgn="base" hangingPunct="0">
        <a:lnSpc>
          <a:spcPts val="4800"/>
        </a:lnSpc>
        <a:spcBef>
          <a:spcPct val="0"/>
        </a:spcBef>
        <a:spcAft>
          <a:spcPct val="0"/>
        </a:spcAft>
        <a:buClr>
          <a:schemeClr val="accent1"/>
        </a:buClr>
        <a:defRPr sz="3600" b="1">
          <a:solidFill>
            <a:schemeClr val="bg1"/>
          </a:solidFill>
          <a:latin typeface="+mn-lt"/>
          <a:ea typeface="+mn-ea"/>
          <a:cs typeface="+mn-cs"/>
        </a:defRPr>
      </a:lvl1pPr>
      <a:lvl2pPr marL="2022475" indent="-1400175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600" b="1">
          <a:solidFill>
            <a:schemeClr val="bg1"/>
          </a:solidFill>
          <a:latin typeface="+mn-lt"/>
        </a:defRPr>
      </a:lvl2pPr>
      <a:lvl3pPr marL="2339975" indent="-138113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2400">
          <a:solidFill>
            <a:schemeClr val="tx1"/>
          </a:solidFill>
          <a:latin typeface="+mn-lt"/>
        </a:defRPr>
      </a:lvl3pPr>
      <a:lvl4pPr marL="2871788" indent="-352425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2400">
          <a:solidFill>
            <a:schemeClr val="tx1"/>
          </a:solidFill>
          <a:latin typeface="+mn-lt"/>
        </a:defRPr>
      </a:lvl4pPr>
      <a:lvl5pPr marL="3051175" indent="1281113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2400">
          <a:solidFill>
            <a:schemeClr val="tx1"/>
          </a:solidFill>
          <a:latin typeface="+mn-lt"/>
        </a:defRPr>
      </a:lvl5pPr>
      <a:lvl6pPr marL="3508375" indent="1281113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charset="0"/>
        <a:defRPr sz="2400">
          <a:solidFill>
            <a:schemeClr val="tx1"/>
          </a:solidFill>
          <a:latin typeface="+mn-lt"/>
        </a:defRPr>
      </a:lvl6pPr>
      <a:lvl7pPr marL="3965575" indent="1281113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charset="0"/>
        <a:defRPr sz="2400">
          <a:solidFill>
            <a:schemeClr val="tx1"/>
          </a:solidFill>
          <a:latin typeface="+mn-lt"/>
        </a:defRPr>
      </a:lvl7pPr>
      <a:lvl8pPr marL="4422775" indent="1281113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charset="0"/>
        <a:defRPr sz="2400">
          <a:solidFill>
            <a:schemeClr val="tx1"/>
          </a:solidFill>
          <a:latin typeface="+mn-lt"/>
        </a:defRPr>
      </a:lvl8pPr>
      <a:lvl9pPr marL="4879975" indent="1281113" algn="l" defTabSz="828675" rtl="0" eaLnBrk="0" fontAlgn="base" hangingPunct="0">
        <a:lnSpc>
          <a:spcPts val="3100"/>
        </a:lnSpc>
        <a:spcBef>
          <a:spcPct val="0"/>
        </a:spcBef>
        <a:spcAft>
          <a:spcPct val="0"/>
        </a:spcAft>
        <a:buFont typeface="Arial" charset="0"/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hteck 3"/>
          <p:cNvSpPr>
            <a:spLocks noChangeArrowheads="1"/>
          </p:cNvSpPr>
          <p:nvPr/>
        </p:nvSpPr>
        <p:spPr bwMode="auto">
          <a:xfrm>
            <a:off x="0" y="360363"/>
            <a:ext cx="7053263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de-DE" altLang="en-US" sz="1800">
              <a:solidFill>
                <a:srgbClr val="FFFFFF"/>
              </a:solidFill>
            </a:endParaRPr>
          </a:p>
        </p:txBody>
      </p:sp>
      <p:sp>
        <p:nvSpPr>
          <p:cNvPr id="6147" name="Rechteck 4"/>
          <p:cNvSpPr>
            <a:spLocks noChangeArrowheads="1"/>
          </p:cNvSpPr>
          <p:nvPr/>
        </p:nvSpPr>
        <p:spPr bwMode="auto">
          <a:xfrm>
            <a:off x="7124700" y="360363"/>
            <a:ext cx="2019300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de-DE" altLang="en-US" sz="1800">
              <a:solidFill>
                <a:srgbClr val="FFFFFF"/>
              </a:solidFill>
            </a:endParaRPr>
          </a:p>
        </p:txBody>
      </p:sp>
      <p:sp>
        <p:nvSpPr>
          <p:cNvPr id="6148" name="Rechteck 5"/>
          <p:cNvSpPr>
            <a:spLocks noChangeArrowheads="1"/>
          </p:cNvSpPr>
          <p:nvPr/>
        </p:nvSpPr>
        <p:spPr bwMode="auto">
          <a:xfrm>
            <a:off x="0" y="1903413"/>
            <a:ext cx="360363" cy="226853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de-DE" altLang="en-US" sz="1800">
              <a:solidFill>
                <a:srgbClr val="FFFFFF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0" y="5221288"/>
            <a:ext cx="360363" cy="5286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1800">
              <a:solidFill>
                <a:srgbClr val="FFFFFF"/>
              </a:solidFill>
            </a:endParaRPr>
          </a:p>
        </p:txBody>
      </p:sp>
      <p:sp>
        <p:nvSpPr>
          <p:cNvPr id="13" name="Foliennummernplatzhalter 14"/>
          <p:cNvSpPr>
            <a:spLocks noGrp="1"/>
          </p:cNvSpPr>
          <p:nvPr>
            <p:ph type="sldNum" sz="quarter" idx="4"/>
          </p:nvPr>
        </p:nvSpPr>
        <p:spPr>
          <a:xfrm>
            <a:off x="8162925" y="360363"/>
            <a:ext cx="622300" cy="406400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 </a:t>
            </a:r>
            <a:fld id="{C686E82D-593D-432B-98E3-9159B0977B81}" type="slidenum">
              <a:rPr lang="de-DE" altLang="de-DE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ußzeilenplatzhalter 15"/>
          <p:cNvSpPr>
            <a:spLocks noGrp="1"/>
          </p:cNvSpPr>
          <p:nvPr>
            <p:ph type="ftr" sz="quarter" idx="3"/>
          </p:nvPr>
        </p:nvSpPr>
        <p:spPr>
          <a:xfrm>
            <a:off x="358775" y="6210300"/>
            <a:ext cx="1565275" cy="360363"/>
          </a:xfrm>
          <a:prstGeom prst="rect">
            <a:avLst/>
          </a:prstGeom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6152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1063625"/>
            <a:ext cx="8424863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altLang="en-US"/>
          </a:p>
        </p:txBody>
      </p:sp>
      <p:sp>
        <p:nvSpPr>
          <p:cNvPr id="6153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3738" y="4527550"/>
            <a:ext cx="6332537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/>
              <a:t>Textmasterformate durch Klicken bearbeiten</a:t>
            </a:r>
          </a:p>
        </p:txBody>
      </p:sp>
      <p:grpSp>
        <p:nvGrpSpPr>
          <p:cNvPr id="6154" name="Group 23"/>
          <p:cNvGrpSpPr>
            <a:grpSpLocks/>
          </p:cNvGrpSpPr>
          <p:nvPr userDrawn="1"/>
        </p:nvGrpSpPr>
        <p:grpSpPr bwMode="auto">
          <a:xfrm>
            <a:off x="433388" y="4795838"/>
            <a:ext cx="8710612" cy="0"/>
            <a:chOff x="273" y="3021"/>
            <a:chExt cx="5487" cy="0"/>
          </a:xfrm>
        </p:grpSpPr>
        <p:sp>
          <p:nvSpPr>
            <p:cNvPr id="6159" name="Line 12"/>
            <p:cNvSpPr>
              <a:spLocks noChangeShapeType="1"/>
            </p:cNvSpPr>
            <p:nvPr/>
          </p:nvSpPr>
          <p:spPr bwMode="auto">
            <a:xfrm>
              <a:off x="5532" y="3021"/>
              <a:ext cx="228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hangingPunct="0"/>
              <a:endParaRPr lang="de-DE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60" name="Line 13"/>
            <p:cNvSpPr>
              <a:spLocks noChangeShapeType="1"/>
            </p:cNvSpPr>
            <p:nvPr/>
          </p:nvSpPr>
          <p:spPr bwMode="auto">
            <a:xfrm>
              <a:off x="273" y="3021"/>
              <a:ext cx="5003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hangingPunct="0"/>
              <a:endParaRPr lang="de-DE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6155" name="Picture 18" descr="Icon_PraezLeistWiderstaende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950" y="4579938"/>
            <a:ext cx="417513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5" descr="X:\Kunden\Isabellenhuette_Heussler\04_Bilder\Imagevisuals\03_JPG\klein\FRZ_IHH_Produkte_05_72dpi_7cm.jp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1909763"/>
            <a:ext cx="202247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22" descr="FRZ_Collage_PraezLeistWiderstaende_72dpi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1909763"/>
            <a:ext cx="6615113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Grafik 23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775" y="5991225"/>
            <a:ext cx="1041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2894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8648" r:id="rId1"/>
    <p:sldLayoutId id="2147488649" r:id="rId2"/>
    <p:sldLayoutId id="2147488650" r:id="rId3"/>
    <p:sldLayoutId id="2147488651" r:id="rId4"/>
    <p:sldLayoutId id="2147488652" r:id="rId5"/>
    <p:sldLayoutId id="2147488653" r:id="rId6"/>
    <p:sldLayoutId id="2147488654" r:id="rId7"/>
    <p:sldLayoutId id="2147488655" r:id="rId8"/>
    <p:sldLayoutId id="2147488656" r:id="rId9"/>
    <p:sldLayoutId id="2147488657" r:id="rId10"/>
    <p:sldLayoutId id="2147488658" r:id="rId11"/>
  </p:sldLayoutIdLst>
  <p:hf hdr="0" dt="0"/>
  <p:txStyles>
    <p:titleStyle>
      <a:lvl1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2pPr>
      <a:lvl3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3pPr>
      <a:lvl4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4pPr>
      <a:lvl5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5pPr>
      <a:lvl6pPr marL="4572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6pPr>
      <a:lvl7pPr marL="9144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7pPr>
      <a:lvl8pPr marL="13716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8pPr>
      <a:lvl9pPr marL="18288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9pPr>
    </p:titleStyle>
    <p:bodyStyle>
      <a:lvl1pPr marL="320675" indent="-320675" algn="l" defTabSz="828675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defRPr sz="1600" b="1">
          <a:solidFill>
            <a:schemeClr val="tx1"/>
          </a:solidFill>
          <a:latin typeface="+mn-lt"/>
          <a:ea typeface="+mn-ea"/>
          <a:cs typeface="+mn-cs"/>
        </a:defRPr>
      </a:lvl1pPr>
      <a:lvl2pPr marL="542925" indent="-2206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>
          <a:solidFill>
            <a:schemeClr val="tx1"/>
          </a:solidFill>
          <a:latin typeface="+mn-lt"/>
        </a:defRPr>
      </a:lvl2pPr>
      <a:lvl3pPr marL="741363" indent="-196850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defRPr>
          <a:solidFill>
            <a:schemeClr val="tx1"/>
          </a:solidFill>
          <a:latin typeface="+mn-lt"/>
        </a:defRPr>
      </a:lvl3pPr>
      <a:lvl4pPr marL="963613" indent="-2206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>
          <a:solidFill>
            <a:schemeClr val="tx1"/>
          </a:solidFill>
          <a:latin typeface="+mn-lt"/>
        </a:defRPr>
      </a:lvl4pPr>
      <a:lvl5pPr marL="121126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>
          <a:solidFill>
            <a:schemeClr val="tx1"/>
          </a:solidFill>
          <a:latin typeface="+mn-lt"/>
        </a:defRPr>
      </a:lvl5pPr>
      <a:lvl6pPr marL="166846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6pPr>
      <a:lvl7pPr marL="212566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7pPr>
      <a:lvl8pPr marL="258286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8pPr>
      <a:lvl9pPr marL="304006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hteck 3"/>
          <p:cNvSpPr>
            <a:spLocks noChangeArrowheads="1"/>
          </p:cNvSpPr>
          <p:nvPr/>
        </p:nvSpPr>
        <p:spPr bwMode="auto">
          <a:xfrm>
            <a:off x="0" y="360363"/>
            <a:ext cx="7053263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de-DE" altLang="de-DE" sz="1800" dirty="0">
              <a:solidFill>
                <a:srgbClr val="FFFFFF"/>
              </a:solidFill>
            </a:endParaRPr>
          </a:p>
        </p:txBody>
      </p:sp>
      <p:sp>
        <p:nvSpPr>
          <p:cNvPr id="19459" name="Rechteck 4"/>
          <p:cNvSpPr>
            <a:spLocks noChangeArrowheads="1"/>
          </p:cNvSpPr>
          <p:nvPr/>
        </p:nvSpPr>
        <p:spPr bwMode="auto">
          <a:xfrm>
            <a:off x="7124700" y="360363"/>
            <a:ext cx="2019300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de-DE" altLang="de-DE" sz="1800" dirty="0">
              <a:solidFill>
                <a:srgbClr val="FFFFFF"/>
              </a:solidFill>
            </a:endParaRPr>
          </a:p>
        </p:txBody>
      </p:sp>
      <p:pic>
        <p:nvPicPr>
          <p:cNvPr id="19460" name="Grafik 23" descr="IHH_Logo_4c_D_mit_Claim.pn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725" y="5991225"/>
            <a:ext cx="1079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hteck 10"/>
          <p:cNvSpPr/>
          <p:nvPr/>
        </p:nvSpPr>
        <p:spPr>
          <a:xfrm>
            <a:off x="0" y="4695825"/>
            <a:ext cx="360363" cy="528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1800" dirty="0">
              <a:solidFill>
                <a:srgbClr val="FFFFFF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0" y="5221288"/>
            <a:ext cx="360363" cy="5286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1800" dirty="0">
              <a:solidFill>
                <a:srgbClr val="FFFFFF"/>
              </a:solidFill>
            </a:endParaRPr>
          </a:p>
        </p:txBody>
      </p:sp>
      <p:sp>
        <p:nvSpPr>
          <p:cNvPr id="13" name="Foliennummernplatzhalter 14"/>
          <p:cNvSpPr>
            <a:spLocks noGrp="1"/>
          </p:cNvSpPr>
          <p:nvPr>
            <p:ph type="sldNum" sz="quarter" idx="4"/>
          </p:nvPr>
        </p:nvSpPr>
        <p:spPr>
          <a:xfrm>
            <a:off x="8162925" y="360363"/>
            <a:ext cx="622300" cy="406400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 </a:t>
            </a:r>
            <a:fld id="{37DADF69-75C0-48AC-A43B-63DB6F0EF6F5}" type="slidenum">
              <a:rPr lang="de-DE" altLang="de-DE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ußzeilenplatzhalter 15"/>
          <p:cNvSpPr>
            <a:spLocks noGrp="1"/>
          </p:cNvSpPr>
          <p:nvPr>
            <p:ph type="ftr" sz="quarter" idx="3"/>
          </p:nvPr>
        </p:nvSpPr>
        <p:spPr>
          <a:xfrm>
            <a:off x="358775" y="6210300"/>
            <a:ext cx="1565275" cy="360363"/>
          </a:xfrm>
          <a:prstGeom prst="rect">
            <a:avLst/>
          </a:prstGeom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700" smtClean="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1946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1063625"/>
            <a:ext cx="8424863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9466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838325"/>
            <a:ext cx="6332537" cy="384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</p:txBody>
      </p:sp>
    </p:spTree>
    <p:extLst>
      <p:ext uri="{BB962C8B-B14F-4D97-AF65-F5344CB8AC3E}">
        <p14:creationId xmlns:p14="http://schemas.microsoft.com/office/powerpoint/2010/main" val="4027933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8662" r:id="rId1"/>
    <p:sldLayoutId id="2147488663" r:id="rId2"/>
    <p:sldLayoutId id="2147488664" r:id="rId3"/>
    <p:sldLayoutId id="2147488665" r:id="rId4"/>
    <p:sldLayoutId id="2147488666" r:id="rId5"/>
    <p:sldLayoutId id="2147488667" r:id="rId6"/>
    <p:sldLayoutId id="2147488668" r:id="rId7"/>
    <p:sldLayoutId id="2147488669" r:id="rId8"/>
    <p:sldLayoutId id="2147488670" r:id="rId9"/>
    <p:sldLayoutId id="2147488671" r:id="rId10"/>
    <p:sldLayoutId id="2147488672" r:id="rId11"/>
    <p:sldLayoutId id="2147488685" r:id="rId12"/>
  </p:sldLayoutIdLst>
  <p:hf hdr="0" dt="0"/>
  <p:txStyles>
    <p:titleStyle>
      <a:lvl1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2pPr>
      <a:lvl3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3pPr>
      <a:lvl4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4pPr>
      <a:lvl5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5pPr>
      <a:lvl6pPr marL="4572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6pPr>
      <a:lvl7pPr marL="9144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7pPr>
      <a:lvl8pPr marL="13716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8pPr>
      <a:lvl9pPr marL="18288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828675" rtl="0" eaLnBrk="0" fontAlgn="base" hangingPunct="0">
        <a:lnSpc>
          <a:spcPct val="115000"/>
        </a:lnSpc>
        <a:spcBef>
          <a:spcPct val="57000"/>
        </a:spcBef>
        <a:spcAft>
          <a:spcPct val="0"/>
        </a:spcAft>
        <a:buClr>
          <a:schemeClr val="accent1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07963" algn="l" defTabSz="828675" rtl="0" eaLnBrk="0" fontAlgn="base" hangingPunct="0">
        <a:lnSpc>
          <a:spcPct val="115000"/>
        </a:lnSpc>
        <a:spcBef>
          <a:spcPct val="57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 sz="1600">
          <a:solidFill>
            <a:schemeClr val="tx1"/>
          </a:solidFill>
          <a:latin typeface="+mn-lt"/>
        </a:defRPr>
      </a:lvl2pPr>
      <a:lvl3pPr marL="1039813" indent="-196850" algn="l" defTabSz="828675" rtl="0" eaLnBrk="0" fontAlgn="base" hangingPunct="0">
        <a:lnSpc>
          <a:spcPts val="34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defRPr>
          <a:solidFill>
            <a:schemeClr val="tx1"/>
          </a:solidFill>
          <a:latin typeface="+mn-lt"/>
        </a:defRPr>
      </a:lvl3pPr>
      <a:lvl4pPr marL="1439863" indent="-2206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>
          <a:solidFill>
            <a:schemeClr val="tx1"/>
          </a:solidFill>
          <a:latin typeface="+mn-lt"/>
        </a:defRPr>
      </a:lvl4pPr>
      <a:lvl5pPr marL="18653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>
          <a:solidFill>
            <a:schemeClr val="tx1"/>
          </a:solidFill>
          <a:latin typeface="+mn-lt"/>
        </a:defRPr>
      </a:lvl5pPr>
      <a:lvl6pPr marL="23225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6pPr>
      <a:lvl7pPr marL="27797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7pPr>
      <a:lvl8pPr marL="32369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8pPr>
      <a:lvl9pPr marL="36941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hteck 3"/>
          <p:cNvSpPr>
            <a:spLocks noChangeArrowheads="1"/>
          </p:cNvSpPr>
          <p:nvPr/>
        </p:nvSpPr>
        <p:spPr bwMode="auto">
          <a:xfrm>
            <a:off x="0" y="360363"/>
            <a:ext cx="7053263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de-DE" altLang="de-DE" sz="1800" dirty="0">
              <a:solidFill>
                <a:srgbClr val="FFFFFF"/>
              </a:solidFill>
            </a:endParaRPr>
          </a:p>
        </p:txBody>
      </p:sp>
      <p:sp>
        <p:nvSpPr>
          <p:cNvPr id="19459" name="Rechteck 4"/>
          <p:cNvSpPr>
            <a:spLocks noChangeArrowheads="1"/>
          </p:cNvSpPr>
          <p:nvPr/>
        </p:nvSpPr>
        <p:spPr bwMode="auto">
          <a:xfrm>
            <a:off x="7124700" y="360363"/>
            <a:ext cx="2019300" cy="4064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5pPr>
            <a:lvl6pPr marL="25146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6pPr>
            <a:lvl7pPr marL="29718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7pPr>
            <a:lvl8pPr marL="34290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8pPr>
            <a:lvl9pPr marL="3886200" indent="-228600" defTabSz="406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B8CB0D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de-DE" altLang="de-DE" sz="1800" dirty="0">
              <a:solidFill>
                <a:srgbClr val="FFFFFF"/>
              </a:solidFill>
            </a:endParaRPr>
          </a:p>
        </p:txBody>
      </p:sp>
      <p:pic>
        <p:nvPicPr>
          <p:cNvPr id="19460" name="Grafik 23" descr="IHH_Logo_4c_D_mit_Claim.pn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725" y="5991225"/>
            <a:ext cx="1079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hteck 10"/>
          <p:cNvSpPr/>
          <p:nvPr/>
        </p:nvSpPr>
        <p:spPr>
          <a:xfrm>
            <a:off x="0" y="4695825"/>
            <a:ext cx="360363" cy="528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1800" dirty="0">
              <a:solidFill>
                <a:srgbClr val="FFFFFF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0" y="5221288"/>
            <a:ext cx="360363" cy="5286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1800" dirty="0">
              <a:solidFill>
                <a:srgbClr val="FFFFFF"/>
              </a:solidFill>
            </a:endParaRPr>
          </a:p>
        </p:txBody>
      </p:sp>
      <p:sp>
        <p:nvSpPr>
          <p:cNvPr id="13" name="Foliennummernplatzhalter 14"/>
          <p:cNvSpPr>
            <a:spLocks noGrp="1"/>
          </p:cNvSpPr>
          <p:nvPr>
            <p:ph type="sldNum" sz="quarter" idx="4"/>
          </p:nvPr>
        </p:nvSpPr>
        <p:spPr>
          <a:xfrm>
            <a:off x="8162925" y="360363"/>
            <a:ext cx="622300" cy="406400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de-DE" altLang="de-DE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 </a:t>
            </a:r>
            <a:fld id="{B8921FD3-068A-406D-B269-8E4A76D8CC35}" type="slidenum">
              <a:rPr lang="de-DE" altLang="de-DE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‹Nr.›</a:t>
            </a:fld>
            <a:endParaRPr lang="de-DE" altLang="de-DE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ußzeilenplatzhalter 15"/>
          <p:cNvSpPr>
            <a:spLocks noGrp="1"/>
          </p:cNvSpPr>
          <p:nvPr>
            <p:ph type="ftr" sz="quarter" idx="3"/>
          </p:nvPr>
        </p:nvSpPr>
        <p:spPr>
          <a:xfrm>
            <a:off x="358775" y="6210300"/>
            <a:ext cx="1565275" cy="360363"/>
          </a:xfrm>
          <a:prstGeom prst="rect">
            <a:avLst/>
          </a:prstGeom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1946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1063625"/>
            <a:ext cx="8424863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9466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838325"/>
            <a:ext cx="6332537" cy="384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</p:txBody>
      </p:sp>
    </p:spTree>
    <p:extLst>
      <p:ext uri="{BB962C8B-B14F-4D97-AF65-F5344CB8AC3E}">
        <p14:creationId xmlns:p14="http://schemas.microsoft.com/office/powerpoint/2010/main" val="3381599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8674" r:id="rId1"/>
    <p:sldLayoutId id="2147488675" r:id="rId2"/>
    <p:sldLayoutId id="2147488676" r:id="rId3"/>
    <p:sldLayoutId id="2147488677" r:id="rId4"/>
    <p:sldLayoutId id="2147488678" r:id="rId5"/>
    <p:sldLayoutId id="2147488679" r:id="rId6"/>
    <p:sldLayoutId id="2147488680" r:id="rId7"/>
    <p:sldLayoutId id="2147488681" r:id="rId8"/>
    <p:sldLayoutId id="2147488682" r:id="rId9"/>
    <p:sldLayoutId id="2147488683" r:id="rId10"/>
    <p:sldLayoutId id="2147488684" r:id="rId11"/>
  </p:sldLayoutIdLst>
  <p:hf hdr="0" dt="0"/>
  <p:txStyles>
    <p:titleStyle>
      <a:lvl1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2pPr>
      <a:lvl3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3pPr>
      <a:lvl4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4pPr>
      <a:lvl5pPr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5pPr>
      <a:lvl6pPr marL="4572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6pPr>
      <a:lvl7pPr marL="9144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7pPr>
      <a:lvl8pPr marL="13716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8pPr>
      <a:lvl9pPr marL="1828800" algn="l" defTabSz="828675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828675" rtl="0" eaLnBrk="0" fontAlgn="base" hangingPunct="0">
        <a:lnSpc>
          <a:spcPct val="115000"/>
        </a:lnSpc>
        <a:spcBef>
          <a:spcPct val="57000"/>
        </a:spcBef>
        <a:spcAft>
          <a:spcPct val="0"/>
        </a:spcAft>
        <a:buClr>
          <a:schemeClr val="accent1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07963" algn="l" defTabSz="828675" rtl="0" eaLnBrk="0" fontAlgn="base" hangingPunct="0">
        <a:lnSpc>
          <a:spcPct val="115000"/>
        </a:lnSpc>
        <a:spcBef>
          <a:spcPct val="57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 sz="1600">
          <a:solidFill>
            <a:schemeClr val="tx1"/>
          </a:solidFill>
          <a:latin typeface="+mn-lt"/>
        </a:defRPr>
      </a:lvl2pPr>
      <a:lvl3pPr marL="1039813" indent="-196850" algn="l" defTabSz="828675" rtl="0" eaLnBrk="0" fontAlgn="base" hangingPunct="0">
        <a:lnSpc>
          <a:spcPts val="34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defRPr>
          <a:solidFill>
            <a:schemeClr val="tx1"/>
          </a:solidFill>
          <a:latin typeface="+mn-lt"/>
        </a:defRPr>
      </a:lvl3pPr>
      <a:lvl4pPr marL="1439863" indent="-2206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>
          <a:solidFill>
            <a:schemeClr val="tx1"/>
          </a:solidFill>
          <a:latin typeface="+mn-lt"/>
        </a:defRPr>
      </a:lvl4pPr>
      <a:lvl5pPr marL="18653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‗"/>
        <a:defRPr>
          <a:solidFill>
            <a:schemeClr val="tx1"/>
          </a:solidFill>
          <a:latin typeface="+mn-lt"/>
        </a:defRPr>
      </a:lvl5pPr>
      <a:lvl6pPr marL="23225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6pPr>
      <a:lvl7pPr marL="27797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7pPr>
      <a:lvl8pPr marL="32369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8pPr>
      <a:lvl9pPr marL="3694113" indent="-246063" algn="l" defTabSz="828675" rtl="0" eaLnBrk="0" fontAlgn="base" hangingPunct="0">
        <a:lnSpc>
          <a:spcPts val="3500"/>
        </a:lnSpc>
        <a:spcBef>
          <a:spcPct val="0"/>
        </a:spcBef>
        <a:spcAft>
          <a:spcPct val="0"/>
        </a:spcAft>
        <a:buClr>
          <a:schemeClr val="tx1"/>
        </a:buClr>
        <a:buFont typeface="Arial" charset="0"/>
        <a:buChar char="‗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11.emf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feld 1"/>
          <p:cNvSpPr txBox="1">
            <a:spLocks noChangeArrowheads="1"/>
          </p:cNvSpPr>
          <p:nvPr/>
        </p:nvSpPr>
        <p:spPr bwMode="auto">
          <a:xfrm>
            <a:off x="358775" y="4458758"/>
            <a:ext cx="809942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1800" b="1" dirty="0">
                <a:solidFill>
                  <a:srgbClr val="000000"/>
                </a:solidFill>
              </a:rPr>
              <a:t>DCR ESCC 4001/027 Issue 6 </a:t>
            </a:r>
          </a:p>
          <a:p>
            <a:r>
              <a:rPr lang="en-GB" altLang="en-US" sz="1800" b="1" dirty="0" err="1">
                <a:solidFill>
                  <a:srgbClr val="000000"/>
                </a:solidFill>
              </a:rPr>
              <a:t>Sreening</a:t>
            </a:r>
            <a:r>
              <a:rPr lang="en-GB" altLang="en-US" sz="1800" b="1" dirty="0">
                <a:solidFill>
                  <a:srgbClr val="000000"/>
                </a:solidFill>
              </a:rPr>
              <a:t>: Change of overload parameters/Burn-In</a:t>
            </a:r>
          </a:p>
          <a:p>
            <a:endParaRPr lang="en-GB" altLang="en-US" sz="1800" dirty="0">
              <a:solidFill>
                <a:srgbClr val="000000"/>
              </a:solidFill>
            </a:endParaRPr>
          </a:p>
          <a:p>
            <a:endParaRPr lang="en-GB" altLang="en-US" sz="1800" dirty="0">
              <a:solidFill>
                <a:srgbClr val="000000"/>
              </a:solidFill>
            </a:endParaRPr>
          </a:p>
          <a:p>
            <a:endParaRPr lang="en-GB" altLang="en-US" sz="1800" dirty="0">
              <a:solidFill>
                <a:srgbClr val="000000"/>
              </a:solidFill>
            </a:endParaRPr>
          </a:p>
          <a:p>
            <a:endParaRPr lang="en-GB" altLang="en-US" sz="1800" dirty="0">
              <a:solidFill>
                <a:srgbClr val="000000"/>
              </a:solidFill>
            </a:endParaRPr>
          </a:p>
          <a:p>
            <a:r>
              <a:rPr lang="en-GB" altLang="en-US" sz="1400" dirty="0">
                <a:solidFill>
                  <a:srgbClr val="000000"/>
                </a:solidFill>
              </a:rPr>
              <a:t>Issue Date: </a:t>
            </a:r>
            <a:r>
              <a:rPr lang="en-GB" altLang="en-US" sz="1400" dirty="0" err="1">
                <a:solidFill>
                  <a:srgbClr val="000000"/>
                </a:solidFill>
              </a:rPr>
              <a:t>Juni</a:t>
            </a:r>
            <a:r>
              <a:rPr lang="en-GB" altLang="en-US" sz="1400" dirty="0">
                <a:solidFill>
                  <a:srgbClr val="000000"/>
                </a:solidFill>
              </a:rPr>
              <a:t> 2022</a:t>
            </a:r>
          </a:p>
          <a:p>
            <a:endParaRPr lang="en-GB" altLang="en-US" sz="1800" dirty="0">
              <a:solidFill>
                <a:srgbClr val="000000"/>
              </a:solidFill>
            </a:endParaRPr>
          </a:p>
        </p:txBody>
      </p:sp>
      <p:sp>
        <p:nvSpPr>
          <p:cNvPr id="7" name="Rectangle 4"/>
          <p:cNvSpPr txBox="1">
            <a:spLocks/>
          </p:cNvSpPr>
          <p:nvPr/>
        </p:nvSpPr>
        <p:spPr bwMode="auto">
          <a:xfrm>
            <a:off x="358775" y="1149687"/>
            <a:ext cx="8424863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360000" bIns="0" numCol="1" anchor="ctr" anchorCtr="0" compatLnSpc="1">
            <a:prstTxWarp prst="textNoShape">
              <a:avLst/>
            </a:prstTxWarp>
          </a:bodyPr>
          <a:lstStyle>
            <a:lvl1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2pPr>
            <a:lvl3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3pPr>
            <a:lvl4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4pPr>
            <a:lvl5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5pPr>
            <a:lvl6pPr marL="4572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9144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13716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18288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kern="0" dirty="0">
                <a:solidFill>
                  <a:srgbClr val="000000"/>
                </a:solidFill>
              </a:rPr>
              <a:t>PRECISION AND POWER RESISTORS</a:t>
            </a:r>
          </a:p>
        </p:txBody>
      </p:sp>
    </p:spTree>
    <p:extLst>
      <p:ext uri="{BB962C8B-B14F-4D97-AF65-F5344CB8AC3E}">
        <p14:creationId xmlns:p14="http://schemas.microsoft.com/office/powerpoint/2010/main" val="4157207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CFD3D7-49B9-A035-865C-2D6899085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137" y="1063625"/>
            <a:ext cx="8424863" cy="406400"/>
          </a:xfrm>
        </p:spPr>
        <p:txBody>
          <a:bodyPr/>
          <a:lstStyle/>
          <a:p>
            <a:r>
              <a:rPr lang="en-US" dirty="0"/>
              <a:t>Contents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1. Problem description</a:t>
            </a:r>
            <a:br>
              <a:rPr lang="en-US" dirty="0"/>
            </a:br>
            <a:br>
              <a:rPr lang="en-US" dirty="0"/>
            </a:br>
            <a:r>
              <a:rPr lang="en-US" dirty="0"/>
              <a:t>2. Root cause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3. Error distribution related to type and resistance material</a:t>
            </a:r>
            <a:br>
              <a:rPr lang="en-US" dirty="0"/>
            </a:b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4. Comparison of measurements</a:t>
            </a:r>
            <a:br>
              <a:rPr lang="en-US" dirty="0"/>
            </a:b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5. Summary of specification changes</a:t>
            </a:r>
            <a:br>
              <a:rPr lang="de-DE" dirty="0"/>
            </a:br>
            <a:r>
              <a:rPr lang="de-DE" dirty="0"/>
              <a:t>	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3615E943-8B2D-C9B7-66D5-6B45156F8F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AC86109-2C3E-46C0-88B7-7E002185887A}" type="slidenum">
              <a:rPr lang="de-DE" altLang="de-DE" smtClean="0">
                <a:solidFill>
                  <a:srgbClr val="FFFFFF"/>
                </a:solidFill>
              </a:rPr>
              <a:pPr>
                <a:defRPr/>
              </a:pPr>
              <a:t>2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69B5B85-08CD-FDAC-A89C-E7539876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866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extplatzhalter 35"/>
          <p:cNvSpPr>
            <a:spLocks noGrp="1"/>
          </p:cNvSpPr>
          <p:nvPr>
            <p:ph type="body" sz="quarter" idx="4294967295"/>
          </p:nvPr>
        </p:nvSpPr>
        <p:spPr>
          <a:xfrm>
            <a:off x="223838" y="360363"/>
            <a:ext cx="6454775" cy="406400"/>
          </a:xfrm>
        </p:spPr>
        <p:txBody>
          <a:bodyPr wrap="none" anchor="ctr"/>
          <a:lstStyle/>
          <a:p>
            <a:r>
              <a:rPr lang="en-GB" altLang="en-US" sz="1200" b="1" dirty="0">
                <a:solidFill>
                  <a:schemeClr val="bg1"/>
                </a:solidFill>
              </a:rPr>
              <a:t>DCR ESCC 4001/027 Issue 6 </a:t>
            </a:r>
          </a:p>
        </p:txBody>
      </p:sp>
      <p:sp>
        <p:nvSpPr>
          <p:cNvPr id="3" name="Rechteck 2"/>
          <p:cNvSpPr/>
          <p:nvPr/>
        </p:nvSpPr>
        <p:spPr>
          <a:xfrm>
            <a:off x="520904" y="1373965"/>
            <a:ext cx="82643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Specification violation during Screening Chart F3</a:t>
            </a:r>
          </a:p>
          <a:p>
            <a:pPr>
              <a:defRPr/>
            </a:pPr>
            <a:endParaRPr lang="en-US" alt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Specification violations occur during the </a:t>
            </a:r>
            <a:r>
              <a:rPr lang="en-US" altLang="de-DE" sz="1200" b="1" kern="0" dirty="0" err="1">
                <a:solidFill>
                  <a:srgbClr val="000000"/>
                </a:solidFill>
                <a:latin typeface="+mj-lt"/>
                <a:ea typeface="+mj-ea"/>
              </a:rPr>
              <a:t>Overlaod</a:t>
            </a: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 and Burn-In tests and show some correlation. While the resistance drift during the Overload (tolerance ±0.3%) is in the positive range, the Burn-In's drift (tolerance ±0.2%) is almost to the same extent in the negative range. A correlation between resistance values or layout could not be proven.</a:t>
            </a:r>
          </a:p>
          <a:p>
            <a:pPr>
              <a:defRPr/>
            </a:pPr>
            <a:endParaRPr lang="en-US" alt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  <a:p>
            <a:pPr>
              <a:defRPr/>
            </a:pPr>
            <a:endParaRPr lang="en-US" alt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Example </a:t>
            </a:r>
            <a:r>
              <a:rPr lang="en-CA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(SMT-R560-1.0):</a:t>
            </a: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520904" y="1018707"/>
            <a:ext cx="60198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2pPr>
            <a:lvl3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3pPr>
            <a:lvl4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4pPr>
            <a:lvl5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5pPr>
            <a:lvl6pPr marL="4572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9144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13716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18288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rgbClr val="44A12B"/>
              </a:buClr>
              <a:defRPr/>
            </a:pPr>
            <a:r>
              <a:rPr lang="en-GB" altLang="de-DE" sz="1600" b="1" kern="0" dirty="0">
                <a:solidFill>
                  <a:srgbClr val="000000"/>
                </a:solidFill>
                <a:cs typeface="Arial" charset="0"/>
              </a:rPr>
              <a:t>  1. Problem description</a:t>
            </a:r>
            <a:endParaRPr lang="en-GB" altLang="de-DE" sz="1600" kern="0" dirty="0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AC86109-2C3E-46C0-88B7-7E002185887A}" type="slidenum">
              <a:rPr lang="de-DE" altLang="de-DE" smtClean="0">
                <a:solidFill>
                  <a:srgbClr val="FFFFFF"/>
                </a:solidFill>
              </a:rPr>
              <a:pPr>
                <a:defRPr/>
              </a:pPr>
              <a:t>3</a:t>
            </a:fld>
            <a:endParaRPr lang="de-DE" altLang="de-DE">
              <a:solidFill>
                <a:srgbClr val="FFFFFF"/>
              </a:solidFill>
            </a:endParaRPr>
          </a:p>
        </p:txBody>
      </p:sp>
      <p:cxnSp>
        <p:nvCxnSpPr>
          <p:cNvPr id="16" name="Gerader Verbinder 15"/>
          <p:cNvCxnSpPr>
            <a:cxnSpLocks/>
          </p:cNvCxnSpPr>
          <p:nvPr/>
        </p:nvCxnSpPr>
        <p:spPr>
          <a:xfrm>
            <a:off x="4165390" y="1330458"/>
            <a:ext cx="0" cy="232200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extLst>
              <a:ext uri="{FF2B5EF4-FFF2-40B4-BE49-F238E27FC236}">
                <a16:creationId xmlns:a16="http://schemas.microsoft.com/office/drawing/2014/main" id="{2C071A09-7758-CE26-1983-2E063519F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677" y="3323324"/>
            <a:ext cx="2042722" cy="28800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B303101-2472-CFC3-984F-1EAC9D2786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0833" y="3217817"/>
            <a:ext cx="2919430" cy="2985508"/>
          </a:xfrm>
          <a:prstGeom prst="rect">
            <a:avLst/>
          </a:prstGeom>
        </p:spPr>
      </p:pic>
      <p:pic>
        <p:nvPicPr>
          <p:cNvPr id="352" name="Grafik 351">
            <a:extLst>
              <a:ext uri="{FF2B5EF4-FFF2-40B4-BE49-F238E27FC236}">
                <a16:creationId xmlns:a16="http://schemas.microsoft.com/office/drawing/2014/main" id="{DBAB469A-DD87-87B8-14A1-D9CBD773C2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588" y="3330380"/>
            <a:ext cx="2042721" cy="2880000"/>
          </a:xfrm>
          <a:prstGeom prst="rect">
            <a:avLst/>
          </a:prstGeom>
        </p:spPr>
      </p:pic>
      <p:sp>
        <p:nvSpPr>
          <p:cNvPr id="353" name="Textfeld 352">
            <a:extLst>
              <a:ext uri="{FF2B5EF4-FFF2-40B4-BE49-F238E27FC236}">
                <a16:creationId xmlns:a16="http://schemas.microsoft.com/office/drawing/2014/main" id="{4F86EF92-D7F5-917F-3D37-28FEC9E6AB58}"/>
              </a:ext>
            </a:extLst>
          </p:cNvPr>
          <p:cNvSpPr txBox="1"/>
          <p:nvPr/>
        </p:nvSpPr>
        <p:spPr>
          <a:xfrm>
            <a:off x="512061" y="3060758"/>
            <a:ext cx="10838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u="sng" dirty="0" err="1">
                <a:solidFill>
                  <a:schemeClr val="tx1"/>
                </a:solidFill>
              </a:rPr>
              <a:t>Overload</a:t>
            </a:r>
            <a:endParaRPr lang="de-DE" sz="1000" u="sng" dirty="0">
              <a:solidFill>
                <a:schemeClr val="tx1"/>
              </a:solidFill>
            </a:endParaRPr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52D2C916-6296-1DE1-D051-BDC8421FB3DA}"/>
              </a:ext>
            </a:extLst>
          </p:cNvPr>
          <p:cNvSpPr txBox="1"/>
          <p:nvPr/>
        </p:nvSpPr>
        <p:spPr>
          <a:xfrm>
            <a:off x="2825360" y="3060758"/>
            <a:ext cx="10838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u="sng" dirty="0">
                <a:solidFill>
                  <a:schemeClr val="tx1"/>
                </a:solidFill>
              </a:rPr>
              <a:t>Burn-In</a:t>
            </a:r>
          </a:p>
        </p:txBody>
      </p:sp>
    </p:spTree>
    <p:extLst>
      <p:ext uri="{BB962C8B-B14F-4D97-AF65-F5344CB8AC3E}">
        <p14:creationId xmlns:p14="http://schemas.microsoft.com/office/powerpoint/2010/main" val="2387220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2185193-180C-BBD8-B778-11E009955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1600" b="1" dirty="0">
                <a:solidFill>
                  <a:srgbClr val="000000"/>
                </a:solidFill>
                <a:cs typeface="Arial" charset="0"/>
              </a:rPr>
              <a:t> 2. Root </a:t>
            </a:r>
            <a:r>
              <a:rPr lang="de-DE" sz="1600" b="1" dirty="0" err="1">
                <a:solidFill>
                  <a:srgbClr val="000000"/>
                </a:solidFill>
                <a:cs typeface="Arial" charset="0"/>
              </a:rPr>
              <a:t>cause</a:t>
            </a:r>
            <a:endParaRPr lang="de-DE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FD4FDC9-4C77-A1FC-2140-D258846014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AC86109-2C3E-46C0-88B7-7E002185887A}" type="slidenum">
              <a:rPr lang="de-DE" altLang="de-DE" smtClean="0">
                <a:solidFill>
                  <a:srgbClr val="FFFFFF"/>
                </a:solidFill>
              </a:rPr>
              <a:pPr>
                <a:defRPr/>
              </a:pPr>
              <a:t>4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C2E954F-E9BA-DF8D-C013-D81E2A278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485B9800-A4AA-5172-8929-6E22EB19AB58}"/>
              </a:ext>
            </a:extLst>
          </p:cNvPr>
          <p:cNvSpPr/>
          <p:nvPr/>
        </p:nvSpPr>
        <p:spPr>
          <a:xfrm>
            <a:off x="358775" y="1567240"/>
            <a:ext cx="82643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With the overload test (Voltage: √(5Pn x Rn); Duration: 5s), the resistor is subjected to a thermal load which leads to distortion of the resistor foil. </a:t>
            </a:r>
          </a:p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Measurements with an IR camera showed temperatures up to approx. 330°C. The max. permissible application temperature for these resistors is 170°C. </a:t>
            </a:r>
          </a:p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During the subsequent burn-in at 170°C/168h a relaxation of the resistor foil takes place, which explains the decrease of the resistor drift.</a:t>
            </a:r>
            <a:endParaRPr 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  <a:p>
            <a:pPr>
              <a:defRPr/>
            </a:pPr>
            <a:r>
              <a:rPr 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 </a:t>
            </a:r>
          </a:p>
          <a:p>
            <a:pPr>
              <a:defRPr/>
            </a:pPr>
            <a:endParaRPr lang="en-CA" alt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0" t="33130" r="34639" b="30194"/>
          <a:stretch/>
        </p:blipFill>
        <p:spPr>
          <a:xfrm>
            <a:off x="599485" y="3125877"/>
            <a:ext cx="3017521" cy="2628900"/>
          </a:xfrm>
          <a:prstGeom prst="rect">
            <a:avLst/>
          </a:prstGeom>
        </p:spPr>
      </p:pic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7389172"/>
              </p:ext>
            </p:extLst>
          </p:nvPr>
        </p:nvGraphicFramePr>
        <p:xfrm>
          <a:off x="3772038" y="3159184"/>
          <a:ext cx="4265976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feld 7">
            <a:extLst>
              <a:ext uri="{FF2B5EF4-FFF2-40B4-BE49-F238E27FC236}">
                <a16:creationId xmlns:a16="http://schemas.microsoft.com/office/drawing/2014/main" id="{5815CC93-856C-E63C-BD78-F99DCB17F111}"/>
              </a:ext>
            </a:extLst>
          </p:cNvPr>
          <p:cNvSpPr txBox="1"/>
          <p:nvPr/>
        </p:nvSpPr>
        <p:spPr>
          <a:xfrm>
            <a:off x="599485" y="2767569"/>
            <a:ext cx="10838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u="sng" dirty="0" err="1">
                <a:solidFill>
                  <a:schemeClr val="tx1"/>
                </a:solidFill>
              </a:rPr>
              <a:t>Failed</a:t>
            </a:r>
            <a:r>
              <a:rPr lang="de-DE" sz="1000" u="sng" dirty="0">
                <a:solidFill>
                  <a:schemeClr val="tx1"/>
                </a:solidFill>
              </a:rPr>
              <a:t> </a:t>
            </a:r>
            <a:r>
              <a:rPr lang="de-DE" sz="1000" u="sng" dirty="0" err="1">
                <a:solidFill>
                  <a:schemeClr val="tx1"/>
                </a:solidFill>
              </a:rPr>
              <a:t>part</a:t>
            </a:r>
            <a:endParaRPr lang="de-DE" sz="1000" u="sng" dirty="0">
              <a:solidFill>
                <a:schemeClr val="tx1"/>
              </a:solidFill>
            </a:endParaRPr>
          </a:p>
        </p:txBody>
      </p:sp>
      <p:sp>
        <p:nvSpPr>
          <p:cNvPr id="9" name="Textplatzhalter 35">
            <a:extLst>
              <a:ext uri="{FF2B5EF4-FFF2-40B4-BE49-F238E27FC236}">
                <a16:creationId xmlns:a16="http://schemas.microsoft.com/office/drawing/2014/main" id="{BF3C6FBD-5A2E-99A2-80FC-0AB556ED091C}"/>
              </a:ext>
            </a:extLst>
          </p:cNvPr>
          <p:cNvSpPr txBox="1">
            <a:spLocks/>
          </p:cNvSpPr>
          <p:nvPr/>
        </p:nvSpPr>
        <p:spPr bwMode="auto">
          <a:xfrm>
            <a:off x="223838" y="360363"/>
            <a:ext cx="6454775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342900" indent="-34290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accent1"/>
              </a:buClr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207963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GB" altLang="en-US" sz="1200" b="1" kern="0">
                <a:solidFill>
                  <a:schemeClr val="bg1"/>
                </a:solidFill>
              </a:rPr>
              <a:t>DCR ESCC 4001/027 Issue 6 </a:t>
            </a:r>
            <a:endParaRPr lang="en-GB" altLang="en-US" sz="1200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601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5A22A69D-0569-2848-D696-6D0AD07E3C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AC86109-2C3E-46C0-88B7-7E002185887A}" type="slidenum">
              <a:rPr lang="de-DE" altLang="de-DE" smtClean="0">
                <a:solidFill>
                  <a:srgbClr val="FFFFFF"/>
                </a:solidFill>
              </a:rPr>
              <a:pPr>
                <a:defRPr/>
              </a:pPr>
              <a:t>5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591E25D-0436-B5D7-15DB-4748DFD60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F1C649F-C4E1-FEAB-DD7D-EAED80F01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904" y="1018707"/>
            <a:ext cx="7441996" cy="248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2pPr>
            <a:lvl3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3pPr>
            <a:lvl4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4pPr>
            <a:lvl5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5pPr>
            <a:lvl6pPr marL="4572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9144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13716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18288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rgbClr val="44A12B"/>
              </a:buClr>
              <a:defRPr/>
            </a:pPr>
            <a:r>
              <a:rPr lang="en-US" sz="1600" b="1" dirty="0"/>
              <a:t>3. Error distribution related to type and resistance material</a:t>
            </a:r>
            <a:br>
              <a:rPr lang="en-US" sz="1600" b="1" dirty="0"/>
            </a:br>
            <a:endParaRPr lang="en-GB" altLang="de-DE" sz="1600" b="1" kern="0" dirty="0">
              <a:solidFill>
                <a:srgbClr val="000000"/>
              </a:solidFill>
            </a:endParaRPr>
          </a:p>
        </p:txBody>
      </p:sp>
      <p:graphicFrame>
        <p:nvGraphicFramePr>
          <p:cNvPr id="16" name="Tabelle 15">
            <a:extLst>
              <a:ext uri="{FF2B5EF4-FFF2-40B4-BE49-F238E27FC236}">
                <a16:creationId xmlns:a16="http://schemas.microsoft.com/office/drawing/2014/main" id="{CB61E9F5-11BA-A458-1F93-E2F7AD69E3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157152"/>
              </p:ext>
            </p:extLst>
          </p:nvPr>
        </p:nvGraphicFramePr>
        <p:xfrm>
          <a:off x="661892" y="1733316"/>
          <a:ext cx="5537200" cy="1333500"/>
        </p:xfrm>
        <a:graphic>
          <a:graphicData uri="http://schemas.openxmlformats.org/drawingml/2006/table">
            <a:tbl>
              <a:tblPr/>
              <a:tblGrid>
                <a:gridCol w="1257300">
                  <a:extLst>
                    <a:ext uri="{9D8B030D-6E8A-4147-A177-3AD203B41FA5}">
                      <a16:colId xmlns:a16="http://schemas.microsoft.com/office/drawing/2014/main" val="4062165961"/>
                    </a:ext>
                  </a:extLst>
                </a:gridCol>
                <a:gridCol w="1422400">
                  <a:extLst>
                    <a:ext uri="{9D8B030D-6E8A-4147-A177-3AD203B41FA5}">
                      <a16:colId xmlns:a16="http://schemas.microsoft.com/office/drawing/2014/main" val="3810380105"/>
                    </a:ext>
                  </a:extLst>
                </a:gridCol>
                <a:gridCol w="482600">
                  <a:extLst>
                    <a:ext uri="{9D8B030D-6E8A-4147-A177-3AD203B41FA5}">
                      <a16:colId xmlns:a16="http://schemas.microsoft.com/office/drawing/2014/main" val="3667081737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1231955068"/>
                    </a:ext>
                  </a:extLst>
                </a:gridCol>
                <a:gridCol w="482600">
                  <a:extLst>
                    <a:ext uri="{9D8B030D-6E8A-4147-A177-3AD203B41FA5}">
                      <a16:colId xmlns:a16="http://schemas.microsoft.com/office/drawing/2014/main" val="2544032095"/>
                    </a:ext>
                  </a:extLst>
                </a:gridCol>
                <a:gridCol w="1041400">
                  <a:extLst>
                    <a:ext uri="{9D8B030D-6E8A-4147-A177-3AD203B41FA5}">
                      <a16:colId xmlns:a16="http://schemas.microsoft.com/office/drawing/2014/main" val="360465613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Type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Resistance material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00518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Manganin®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Zeranin®30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Results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61443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Resistance</a:t>
                      </a:r>
                      <a:r>
                        <a:rPr lang="de-DE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de-DE" sz="1100" b="1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failed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passed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failed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passed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6961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SMP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455924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15528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51366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Results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325759"/>
                  </a:ext>
                </a:extLst>
              </a:tr>
            </a:tbl>
          </a:graphicData>
        </a:graphic>
      </p:graphicFrame>
      <p:sp>
        <p:nvSpPr>
          <p:cNvPr id="17" name="Rechteck 16">
            <a:extLst>
              <a:ext uri="{FF2B5EF4-FFF2-40B4-BE49-F238E27FC236}">
                <a16:creationId xmlns:a16="http://schemas.microsoft.com/office/drawing/2014/main" id="{AAE07F7B-D818-D076-9D7C-D958A103AB2C}"/>
              </a:ext>
            </a:extLst>
          </p:cNvPr>
          <p:cNvSpPr/>
          <p:nvPr/>
        </p:nvSpPr>
        <p:spPr>
          <a:xfrm>
            <a:off x="520904" y="3808940"/>
            <a:ext cx="826432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CA" alt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C8ECDE69-30C9-92BC-30D7-ED363339F94F}"/>
              </a:ext>
            </a:extLst>
          </p:cNvPr>
          <p:cNvSpPr/>
          <p:nvPr/>
        </p:nvSpPr>
        <p:spPr>
          <a:xfrm>
            <a:off x="520903" y="3381193"/>
            <a:ext cx="8264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It can be seen that the failure rate increases strongly from SMP to SMS/SMT.</a:t>
            </a:r>
          </a:p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This is related to the load/surface distribution, which has a direct influence on the heat distribution (see test curves on the following pages). A correlation between resistance material/value and frequency cannot be seen.</a:t>
            </a:r>
            <a:endParaRPr lang="en-CA" alt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FDFC47D6-2A4E-4818-8CCA-4F0AB2CEBF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907149"/>
              </p:ext>
            </p:extLst>
          </p:nvPr>
        </p:nvGraphicFramePr>
        <p:xfrm>
          <a:off x="661892" y="4288979"/>
          <a:ext cx="6891052" cy="9938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8925">
                  <a:extLst>
                    <a:ext uri="{9D8B030D-6E8A-4147-A177-3AD203B41FA5}">
                      <a16:colId xmlns:a16="http://schemas.microsoft.com/office/drawing/2014/main" val="2576934354"/>
                    </a:ext>
                  </a:extLst>
                </a:gridCol>
                <a:gridCol w="683410">
                  <a:extLst>
                    <a:ext uri="{9D8B030D-6E8A-4147-A177-3AD203B41FA5}">
                      <a16:colId xmlns:a16="http://schemas.microsoft.com/office/drawing/2014/main" val="2996670585"/>
                    </a:ext>
                  </a:extLst>
                </a:gridCol>
                <a:gridCol w="706190">
                  <a:extLst>
                    <a:ext uri="{9D8B030D-6E8A-4147-A177-3AD203B41FA5}">
                      <a16:colId xmlns:a16="http://schemas.microsoft.com/office/drawing/2014/main" val="1472150823"/>
                    </a:ext>
                  </a:extLst>
                </a:gridCol>
                <a:gridCol w="842873">
                  <a:extLst>
                    <a:ext uri="{9D8B030D-6E8A-4147-A177-3AD203B41FA5}">
                      <a16:colId xmlns:a16="http://schemas.microsoft.com/office/drawing/2014/main" val="197800299"/>
                    </a:ext>
                  </a:extLst>
                </a:gridCol>
                <a:gridCol w="808702">
                  <a:extLst>
                    <a:ext uri="{9D8B030D-6E8A-4147-A177-3AD203B41FA5}">
                      <a16:colId xmlns:a16="http://schemas.microsoft.com/office/drawing/2014/main" val="1871297795"/>
                    </a:ext>
                  </a:extLst>
                </a:gridCol>
                <a:gridCol w="1082066">
                  <a:extLst>
                    <a:ext uri="{9D8B030D-6E8A-4147-A177-3AD203B41FA5}">
                      <a16:colId xmlns:a16="http://schemas.microsoft.com/office/drawing/2014/main" val="4187006629"/>
                    </a:ext>
                  </a:extLst>
                </a:gridCol>
                <a:gridCol w="683410">
                  <a:extLst>
                    <a:ext uri="{9D8B030D-6E8A-4147-A177-3AD203B41FA5}">
                      <a16:colId xmlns:a16="http://schemas.microsoft.com/office/drawing/2014/main" val="3954433783"/>
                    </a:ext>
                  </a:extLst>
                </a:gridCol>
                <a:gridCol w="1176442">
                  <a:extLst>
                    <a:ext uri="{9D8B030D-6E8A-4147-A177-3AD203B41FA5}">
                      <a16:colId xmlns:a16="http://schemas.microsoft.com/office/drawing/2014/main" val="3760542392"/>
                    </a:ext>
                  </a:extLst>
                </a:gridCol>
                <a:gridCol w="589034">
                  <a:extLst>
                    <a:ext uri="{9D8B030D-6E8A-4147-A177-3AD203B41FA5}">
                      <a16:colId xmlns:a16="http://schemas.microsoft.com/office/drawing/2014/main" val="2670844903"/>
                    </a:ext>
                  </a:extLst>
                </a:gridCol>
              </a:tblGrid>
              <a:tr h="386129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>
                          <a:effectLst/>
                        </a:rPr>
                        <a:t>Type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 err="1">
                          <a:effectLst/>
                        </a:rPr>
                        <a:t>Length</a:t>
                      </a:r>
                      <a:r>
                        <a:rPr lang="de-DE" sz="900" u="none" strike="noStrike" dirty="0">
                          <a:effectLst/>
                        </a:rPr>
                        <a:t> (mm)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>
                          <a:effectLst/>
                        </a:rPr>
                        <a:t>Width (mm)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>
                          <a:effectLst/>
                        </a:rPr>
                        <a:t>Surface (mm^2)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>
                          <a:effectLst/>
                        </a:rPr>
                        <a:t>Load (W)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 err="1">
                          <a:effectLst/>
                        </a:rPr>
                        <a:t>Mulitple</a:t>
                      </a:r>
                      <a:r>
                        <a:rPr lang="de-DE" sz="900" u="none" strike="noStrike" baseline="0" dirty="0">
                          <a:effectLst/>
                        </a:rPr>
                        <a:t> nominal </a:t>
                      </a:r>
                      <a:r>
                        <a:rPr lang="de-DE" sz="900" u="none" strike="noStrike" baseline="0" dirty="0" err="1">
                          <a:effectLst/>
                        </a:rPr>
                        <a:t>load</a:t>
                      </a:r>
                      <a:r>
                        <a:rPr lang="de-DE" sz="900" u="none" strike="noStrike" dirty="0">
                          <a:effectLst/>
                        </a:rPr>
                        <a:t> </a:t>
                      </a:r>
                      <a:br>
                        <a:rPr lang="de-DE" sz="900" u="none" strike="noStrike" dirty="0">
                          <a:effectLst/>
                        </a:rPr>
                      </a:br>
                      <a:r>
                        <a:rPr lang="de-DE" sz="900" u="none" strike="noStrike" dirty="0">
                          <a:effectLst/>
                        </a:rPr>
                        <a:t>(</a:t>
                      </a:r>
                      <a:r>
                        <a:rPr lang="de-DE" sz="900" u="none" strike="noStrike" dirty="0" err="1">
                          <a:effectLst/>
                        </a:rPr>
                        <a:t>current</a:t>
                      </a:r>
                      <a:r>
                        <a:rPr lang="de-DE" sz="900" u="none" strike="noStrike" dirty="0">
                          <a:effectLst/>
                        </a:rPr>
                        <a:t>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>
                          <a:effectLst/>
                        </a:rPr>
                        <a:t>Surface  </a:t>
                      </a:r>
                      <a:r>
                        <a:rPr lang="de-DE" sz="900" u="none" strike="noStrike" dirty="0" err="1">
                          <a:effectLst/>
                        </a:rPr>
                        <a:t>load</a:t>
                      </a:r>
                      <a:r>
                        <a:rPr lang="de-DE" sz="900" u="none" strike="noStrike" dirty="0">
                          <a:effectLst/>
                        </a:rPr>
                        <a:t> </a:t>
                      </a:r>
                      <a:br>
                        <a:rPr lang="de-DE" sz="900" u="none" strike="noStrike" dirty="0">
                          <a:effectLst/>
                        </a:rPr>
                      </a:br>
                      <a:r>
                        <a:rPr lang="de-DE" sz="900" u="none" strike="noStrike" dirty="0">
                          <a:effectLst/>
                        </a:rPr>
                        <a:t>(mm^2/W)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>
                          <a:effectLst/>
                        </a:rPr>
                        <a:t>Multiple</a:t>
                      </a:r>
                      <a:r>
                        <a:rPr lang="de-DE" sz="900" u="none" strike="noStrike" baseline="0" dirty="0">
                          <a:effectLst/>
                        </a:rPr>
                        <a:t> nominal </a:t>
                      </a:r>
                      <a:r>
                        <a:rPr lang="de-DE" sz="900" u="none" strike="noStrike" baseline="0" dirty="0" err="1">
                          <a:effectLst/>
                        </a:rPr>
                        <a:t>load</a:t>
                      </a:r>
                      <a:br>
                        <a:rPr lang="de-DE" sz="900" u="none" strike="noStrike" dirty="0">
                          <a:effectLst/>
                        </a:rPr>
                      </a:br>
                      <a:r>
                        <a:rPr lang="de-DE" sz="900" u="none" strike="noStrike" dirty="0">
                          <a:effectLst/>
                        </a:rPr>
                        <a:t>(</a:t>
                      </a:r>
                      <a:r>
                        <a:rPr lang="de-DE" sz="900" u="none" strike="noStrike" dirty="0" err="1">
                          <a:effectLst/>
                        </a:rPr>
                        <a:t>optimized</a:t>
                      </a:r>
                      <a:r>
                        <a:rPr lang="de-DE" sz="900" u="none" strike="noStrike" dirty="0">
                          <a:effectLst/>
                        </a:rPr>
                        <a:t>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900" u="none" strike="noStrike" dirty="0">
                          <a:effectLst/>
                        </a:rPr>
                        <a:t>Surface</a:t>
                      </a:r>
                      <a:r>
                        <a:rPr lang="de-DE" sz="900" u="none" strike="noStrike" baseline="0" dirty="0">
                          <a:effectLst/>
                        </a:rPr>
                        <a:t> </a:t>
                      </a:r>
                      <a:r>
                        <a:rPr lang="de-DE" sz="900" u="none" strike="noStrike" baseline="0" dirty="0" err="1">
                          <a:effectLst/>
                        </a:rPr>
                        <a:t>load</a:t>
                      </a:r>
                      <a:br>
                        <a:rPr lang="de-DE" sz="900" u="none" strike="noStrike" dirty="0">
                          <a:effectLst/>
                        </a:rPr>
                      </a:br>
                      <a:r>
                        <a:rPr lang="de-DE" sz="900" u="none" strike="noStrike" dirty="0">
                          <a:effectLst/>
                        </a:rPr>
                        <a:t>(mm^2/W)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084999"/>
                  </a:ext>
                </a:extLst>
              </a:tr>
              <a:tr h="197773"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SMT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5,90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3,40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20,06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3,00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</a:rPr>
                        <a:t>5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</a:rPr>
                        <a:t>1,34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3,5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1,91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161518"/>
                  </a:ext>
                </a:extLst>
              </a:tr>
              <a:tr h="188356"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SMS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5,50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2,50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13,75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2,00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5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</a:rPr>
                        <a:t>1,38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3,5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1,96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864212"/>
                  </a:ext>
                </a:extLst>
              </a:tr>
              <a:tr h="188356"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SMP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4,16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2,29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</a:rPr>
                        <a:t>9,53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1,00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5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</a:rPr>
                        <a:t>1,91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>
                          <a:effectLst/>
                        </a:rPr>
                        <a:t>5</a:t>
                      </a:r>
                      <a:endParaRPr lang="de-DE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900" u="none" strike="noStrike" dirty="0">
                          <a:effectLst/>
                        </a:rPr>
                        <a:t>1,91</a:t>
                      </a:r>
                      <a:endParaRPr lang="de-D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50" marR="7850" marT="78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272232"/>
                  </a:ext>
                </a:extLst>
              </a:tr>
            </a:tbl>
          </a:graphicData>
        </a:graphic>
      </p:graphicFrame>
      <p:sp>
        <p:nvSpPr>
          <p:cNvPr id="10" name="Rechteck 9">
            <a:extLst>
              <a:ext uri="{FF2B5EF4-FFF2-40B4-BE49-F238E27FC236}">
                <a16:creationId xmlns:a16="http://schemas.microsoft.com/office/drawing/2014/main" id="{7AAE48A1-865C-B4D3-C3C9-C211D9DDA3C4}"/>
              </a:ext>
            </a:extLst>
          </p:cNvPr>
          <p:cNvSpPr/>
          <p:nvPr/>
        </p:nvSpPr>
        <p:spPr>
          <a:xfrm>
            <a:off x="520902" y="5416998"/>
            <a:ext cx="82643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de-DE" sz="1200" b="1" kern="0" dirty="0">
                <a:solidFill>
                  <a:srgbClr val="000000"/>
                </a:solidFill>
                <a:latin typeface="+mj-lt"/>
                <a:ea typeface="+mj-ea"/>
              </a:rPr>
              <a:t>By adjusting the multiplication of the load for types SMS and SMT, the area load is reduced to the level of SMP. In this context, a change of the tolerance for the Burn-In/Operating Life Test is not necessary.</a:t>
            </a:r>
            <a:endParaRPr lang="en-CA" altLang="de-DE" sz="1200" b="1" kern="0" dirty="0">
              <a:solidFill>
                <a:srgbClr val="000000"/>
              </a:solidFill>
              <a:latin typeface="+mj-lt"/>
              <a:ea typeface="+mj-ea"/>
            </a:endParaRPr>
          </a:p>
        </p:txBody>
      </p:sp>
      <p:sp>
        <p:nvSpPr>
          <p:cNvPr id="11" name="Textplatzhalter 35">
            <a:extLst>
              <a:ext uri="{FF2B5EF4-FFF2-40B4-BE49-F238E27FC236}">
                <a16:creationId xmlns:a16="http://schemas.microsoft.com/office/drawing/2014/main" id="{4F0F8156-A619-89B8-7061-22F14F212101}"/>
              </a:ext>
            </a:extLst>
          </p:cNvPr>
          <p:cNvSpPr txBox="1">
            <a:spLocks/>
          </p:cNvSpPr>
          <p:nvPr/>
        </p:nvSpPr>
        <p:spPr bwMode="auto">
          <a:xfrm>
            <a:off x="223838" y="360363"/>
            <a:ext cx="6454775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342900" indent="-34290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accent1"/>
              </a:buClr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207963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GB" altLang="en-US" sz="1200" b="1" kern="0">
                <a:solidFill>
                  <a:schemeClr val="bg1"/>
                </a:solidFill>
              </a:rPr>
              <a:t>DCR ESCC 4001/027 Issue 6 </a:t>
            </a:r>
            <a:endParaRPr lang="en-GB" altLang="en-US" sz="1200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955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>
            <a:off x="7674479" y="6021653"/>
            <a:ext cx="1344462" cy="762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362293" y="6496594"/>
            <a:ext cx="7440588" cy="287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// </a:t>
            </a:r>
            <a:fld id="{858707FC-140E-4C72-8A70-6CED8F3B566B}" type="slidenum">
              <a:rPr lang="de-DE" smtClean="0"/>
              <a:pPr>
                <a:defRPr/>
              </a:pPr>
              <a:t>6</a:t>
            </a:fld>
            <a:endParaRPr lang="de-DE" dirty="0"/>
          </a:p>
        </p:txBody>
      </p:sp>
      <p:sp>
        <p:nvSpPr>
          <p:cNvPr id="24" name="Rectangle 11"/>
          <p:cNvSpPr>
            <a:spLocks noGrp="1" noChangeArrowheads="1"/>
          </p:cNvSpPr>
          <p:nvPr>
            <p:ph type="title"/>
          </p:nvPr>
        </p:nvSpPr>
        <p:spPr>
          <a:xfrm>
            <a:off x="362292" y="895764"/>
            <a:ext cx="8424863" cy="406400"/>
          </a:xfrm>
        </p:spPr>
        <p:txBody>
          <a:bodyPr/>
          <a:lstStyle/>
          <a:p>
            <a:r>
              <a:rPr lang="de-DE" sz="1800" dirty="0" err="1"/>
              <a:t>Temperature</a:t>
            </a:r>
            <a:r>
              <a:rPr lang="de-DE" sz="1800" dirty="0"/>
              <a:t> </a:t>
            </a:r>
            <a:r>
              <a:rPr lang="de-DE" sz="1800" dirty="0" err="1"/>
              <a:t>development</a:t>
            </a:r>
            <a:r>
              <a:rPr lang="de-DE" sz="1800" dirty="0"/>
              <a:t> </a:t>
            </a:r>
            <a:r>
              <a:rPr lang="de-DE" sz="1800" dirty="0" err="1"/>
              <a:t>over</a:t>
            </a:r>
            <a:r>
              <a:rPr lang="de-DE" sz="1800" dirty="0"/>
              <a:t> time - </a:t>
            </a:r>
            <a:r>
              <a:rPr lang="de-DE" sz="1800" dirty="0" err="1"/>
              <a:t>Overload</a:t>
            </a:r>
            <a:r>
              <a:rPr lang="de-DE" sz="1800" dirty="0"/>
              <a:t> </a:t>
            </a:r>
            <a:r>
              <a:rPr lang="de-DE" sz="1800" dirty="0" err="1"/>
              <a:t>compare</a:t>
            </a:r>
            <a:r>
              <a:rPr lang="de-DE" sz="1800" dirty="0"/>
              <a:t> 3,5x vs. 5x </a:t>
            </a:r>
            <a:r>
              <a:rPr lang="de-DE" sz="1800" dirty="0" err="1"/>
              <a:t>P</a:t>
            </a:r>
            <a:r>
              <a:rPr lang="de-DE" sz="1800" baseline="-25000" dirty="0" err="1"/>
              <a:t>nenn</a:t>
            </a:r>
            <a:endParaRPr lang="de-DE" sz="1800" baseline="-25000" dirty="0"/>
          </a:p>
        </p:txBody>
      </p:sp>
      <p:sp>
        <p:nvSpPr>
          <p:cNvPr id="36" name="Textplatzhalter 35"/>
          <p:cNvSpPr txBox="1">
            <a:spLocks/>
          </p:cNvSpPr>
          <p:nvPr/>
        </p:nvSpPr>
        <p:spPr bwMode="auto">
          <a:xfrm>
            <a:off x="362292" y="360363"/>
            <a:ext cx="66929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b="1" kern="0" dirty="0">
                <a:solidFill>
                  <a:schemeClr val="bg1"/>
                </a:solidFill>
              </a:rPr>
              <a:t>Space </a:t>
            </a:r>
            <a:r>
              <a:rPr lang="de-DE" b="1" kern="0" dirty="0" err="1">
                <a:solidFill>
                  <a:schemeClr val="bg1"/>
                </a:solidFill>
              </a:rPr>
              <a:t>Testing</a:t>
            </a:r>
            <a:endParaRPr lang="de-DE" b="1" kern="0" dirty="0">
              <a:solidFill>
                <a:schemeClr val="bg1"/>
              </a:solidFill>
            </a:endParaRPr>
          </a:p>
        </p:txBody>
      </p:sp>
      <p:sp>
        <p:nvSpPr>
          <p:cNvPr id="37" name="Textplatzhalter 36"/>
          <p:cNvSpPr txBox="1">
            <a:spLocks/>
          </p:cNvSpPr>
          <p:nvPr/>
        </p:nvSpPr>
        <p:spPr bwMode="auto">
          <a:xfrm>
            <a:off x="7133396" y="360363"/>
            <a:ext cx="1655762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800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kern="0" dirty="0">
                <a:solidFill>
                  <a:schemeClr val="bg1">
                    <a:lumMod val="95000"/>
                  </a:schemeClr>
                </a:solidFill>
              </a:rPr>
              <a:t>Mitbewerber</a:t>
            </a:r>
          </a:p>
        </p:txBody>
      </p:sp>
      <p:pic>
        <p:nvPicPr>
          <p:cNvPr id="38" name="Grafik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2300" y="127383"/>
            <a:ext cx="1811351" cy="69984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8074325" y="3873260"/>
            <a:ext cx="638354" cy="457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78" t="28005" r="40970" b="40404"/>
          <a:stretch/>
        </p:blipFill>
        <p:spPr>
          <a:xfrm>
            <a:off x="6330017" y="4165328"/>
            <a:ext cx="2665562" cy="206294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071" y="1522158"/>
            <a:ext cx="5590517" cy="3346994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6330017" y="6233148"/>
            <a:ext cx="2672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IR-picture after 5s at 3,5x </a:t>
            </a:r>
            <a:r>
              <a:rPr lang="de-DE" sz="1400" dirty="0" err="1">
                <a:solidFill>
                  <a:schemeClr val="tx1"/>
                </a:solidFill>
              </a:rPr>
              <a:t>P</a:t>
            </a:r>
            <a:r>
              <a:rPr lang="de-DE" sz="1400" baseline="-25000" dirty="0" err="1">
                <a:solidFill>
                  <a:schemeClr val="tx1"/>
                </a:solidFill>
              </a:rPr>
              <a:t>nenn</a:t>
            </a:r>
            <a:endParaRPr lang="de-DE" sz="1400" baseline="-25000" dirty="0">
              <a:solidFill>
                <a:schemeClr val="tx1"/>
              </a:solidFill>
            </a:endParaRPr>
          </a:p>
        </p:txBody>
      </p:sp>
      <p:sp>
        <p:nvSpPr>
          <p:cNvPr id="16" name="Textfeld 15"/>
          <p:cNvSpPr txBox="1"/>
          <p:nvPr/>
        </p:nvSpPr>
        <p:spPr>
          <a:xfrm>
            <a:off x="6330017" y="3594105"/>
            <a:ext cx="25234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IR-picture after 5s at 5x </a:t>
            </a:r>
            <a:r>
              <a:rPr lang="de-DE" sz="1400" dirty="0" err="1">
                <a:solidFill>
                  <a:schemeClr val="tx1"/>
                </a:solidFill>
              </a:rPr>
              <a:t>P</a:t>
            </a:r>
            <a:r>
              <a:rPr lang="de-DE" sz="1400" baseline="-25000" dirty="0" err="1">
                <a:solidFill>
                  <a:schemeClr val="tx1"/>
                </a:solidFill>
              </a:rPr>
              <a:t>nenn</a:t>
            </a:r>
            <a:endParaRPr lang="de-DE" sz="1400" baseline="-25000" dirty="0">
              <a:solidFill>
                <a:schemeClr val="tx1"/>
              </a:solidFill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19038" y="5089146"/>
            <a:ext cx="38048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∆T after 5s </a:t>
            </a:r>
            <a:r>
              <a:rPr lang="de-DE" dirty="0" err="1">
                <a:solidFill>
                  <a:schemeClr val="tx1"/>
                </a:solidFill>
              </a:rPr>
              <a:t>of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the</a:t>
            </a:r>
            <a:r>
              <a:rPr lang="de-DE" dirty="0">
                <a:solidFill>
                  <a:schemeClr val="tx1"/>
                </a:solidFill>
              </a:rPr>
              <a:t> different </a:t>
            </a:r>
            <a:r>
              <a:rPr lang="de-DE" dirty="0" err="1">
                <a:solidFill>
                  <a:schemeClr val="tx1"/>
                </a:solidFill>
              </a:rPr>
              <a:t>loads</a:t>
            </a:r>
            <a:r>
              <a:rPr lang="de-DE" dirty="0">
                <a:solidFill>
                  <a:schemeClr val="tx1"/>
                </a:solidFill>
              </a:rPr>
              <a:t>: ~ 90 K</a:t>
            </a:r>
            <a:endParaRPr lang="de-DE" baseline="-25000" dirty="0">
              <a:solidFill>
                <a:schemeClr val="tx1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7" t="28005" r="40660" b="40159"/>
          <a:stretch/>
        </p:blipFill>
        <p:spPr>
          <a:xfrm>
            <a:off x="6330661" y="1536421"/>
            <a:ext cx="2708695" cy="2078966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6" t="-98" r="15" b="-28"/>
          <a:stretch/>
        </p:blipFill>
        <p:spPr>
          <a:xfrm>
            <a:off x="8845449" y="1598278"/>
            <a:ext cx="320907" cy="45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093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>
            <a:off x="7674479" y="6021653"/>
            <a:ext cx="1344462" cy="762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/>
        </p:nvSpPr>
        <p:spPr>
          <a:xfrm>
            <a:off x="6330017" y="6233148"/>
            <a:ext cx="2672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IR-picture after 5s at 3,5x </a:t>
            </a:r>
            <a:r>
              <a:rPr lang="de-DE" sz="1400" dirty="0" err="1">
                <a:solidFill>
                  <a:schemeClr val="tx1"/>
                </a:solidFill>
              </a:rPr>
              <a:t>P</a:t>
            </a:r>
            <a:r>
              <a:rPr lang="de-DE" sz="1400" baseline="-25000" dirty="0" err="1">
                <a:solidFill>
                  <a:schemeClr val="tx1"/>
                </a:solidFill>
              </a:rPr>
              <a:t>nenn</a:t>
            </a:r>
            <a:endParaRPr lang="de-DE" sz="1400" baseline="-25000" dirty="0">
              <a:solidFill>
                <a:schemeClr val="tx1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069" y="1516061"/>
            <a:ext cx="5590517" cy="3359187"/>
          </a:xfrm>
          <a:prstGeom prst="rect">
            <a:avLst/>
          </a:prstGeom>
        </p:spPr>
      </p:pic>
      <p:sp>
        <p:nvSpPr>
          <p:cNvPr id="2" name="Rechteck 1"/>
          <p:cNvSpPr/>
          <p:nvPr/>
        </p:nvSpPr>
        <p:spPr>
          <a:xfrm>
            <a:off x="362293" y="6496594"/>
            <a:ext cx="7440588" cy="287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// </a:t>
            </a:r>
            <a:fld id="{858707FC-140E-4C72-8A70-6CED8F3B566B}" type="slidenum">
              <a:rPr lang="de-DE" smtClean="0"/>
              <a:pPr>
                <a:defRPr/>
              </a:pPr>
              <a:t>7</a:t>
            </a:fld>
            <a:endParaRPr lang="de-DE" dirty="0"/>
          </a:p>
        </p:txBody>
      </p:sp>
      <p:sp>
        <p:nvSpPr>
          <p:cNvPr id="37" name="Textplatzhalter 36"/>
          <p:cNvSpPr txBox="1">
            <a:spLocks/>
          </p:cNvSpPr>
          <p:nvPr/>
        </p:nvSpPr>
        <p:spPr bwMode="auto">
          <a:xfrm>
            <a:off x="7133396" y="360363"/>
            <a:ext cx="1655762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800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kern="0" dirty="0">
                <a:solidFill>
                  <a:schemeClr val="bg1">
                    <a:lumMod val="95000"/>
                  </a:schemeClr>
                </a:solidFill>
              </a:rPr>
              <a:t>Mitbewerber</a:t>
            </a:r>
          </a:p>
        </p:txBody>
      </p:sp>
      <p:pic>
        <p:nvPicPr>
          <p:cNvPr id="38" name="Grafik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2300" y="127383"/>
            <a:ext cx="1811351" cy="69984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8074325" y="3873260"/>
            <a:ext cx="638354" cy="457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9" name="Grafik 1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25" t="27741" r="38396" b="36053"/>
          <a:stretch/>
        </p:blipFill>
        <p:spPr>
          <a:xfrm>
            <a:off x="6330017" y="4151147"/>
            <a:ext cx="2688924" cy="206430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7" t="28071" r="38113" b="36068"/>
          <a:stretch/>
        </p:blipFill>
        <p:spPr>
          <a:xfrm>
            <a:off x="6330017" y="1525162"/>
            <a:ext cx="2673541" cy="2044461"/>
          </a:xfrm>
          <a:prstGeom prst="rect">
            <a:avLst/>
          </a:prstGeom>
        </p:spPr>
      </p:pic>
      <p:pic>
        <p:nvPicPr>
          <p:cNvPr id="20" name="Grafik 1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6" t="-98" r="15" b="-28"/>
          <a:stretch/>
        </p:blipFill>
        <p:spPr>
          <a:xfrm>
            <a:off x="8845449" y="1598278"/>
            <a:ext cx="320907" cy="4544139"/>
          </a:xfrm>
          <a:prstGeom prst="rect">
            <a:avLst/>
          </a:prstGeom>
        </p:spPr>
      </p:pic>
      <p:sp>
        <p:nvSpPr>
          <p:cNvPr id="18" name="Textfeld 17"/>
          <p:cNvSpPr txBox="1"/>
          <p:nvPr/>
        </p:nvSpPr>
        <p:spPr>
          <a:xfrm>
            <a:off x="6326009" y="3571303"/>
            <a:ext cx="25234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IR-picture after 5s at 5x </a:t>
            </a:r>
            <a:r>
              <a:rPr lang="de-DE" sz="1400" dirty="0" err="1">
                <a:solidFill>
                  <a:schemeClr val="tx1"/>
                </a:solidFill>
              </a:rPr>
              <a:t>P</a:t>
            </a:r>
            <a:r>
              <a:rPr lang="de-DE" sz="1400" baseline="-25000" dirty="0" err="1">
                <a:solidFill>
                  <a:schemeClr val="tx1"/>
                </a:solidFill>
              </a:rPr>
              <a:t>nenn</a:t>
            </a:r>
            <a:endParaRPr lang="de-DE" sz="1400" baseline="-25000" dirty="0">
              <a:solidFill>
                <a:schemeClr val="tx1"/>
              </a:solidFill>
            </a:endParaRPr>
          </a:p>
        </p:txBody>
      </p:sp>
      <p:sp>
        <p:nvSpPr>
          <p:cNvPr id="23" name="Textfeld 22"/>
          <p:cNvSpPr txBox="1"/>
          <p:nvPr/>
        </p:nvSpPr>
        <p:spPr>
          <a:xfrm>
            <a:off x="719038" y="5089146"/>
            <a:ext cx="38048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∆T after 5s </a:t>
            </a:r>
            <a:r>
              <a:rPr lang="de-DE" dirty="0" err="1">
                <a:solidFill>
                  <a:schemeClr val="tx1"/>
                </a:solidFill>
              </a:rPr>
              <a:t>of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the</a:t>
            </a:r>
            <a:r>
              <a:rPr lang="de-DE" dirty="0">
                <a:solidFill>
                  <a:schemeClr val="tx1"/>
                </a:solidFill>
              </a:rPr>
              <a:t> different </a:t>
            </a:r>
            <a:r>
              <a:rPr lang="de-DE" dirty="0" err="1">
                <a:solidFill>
                  <a:schemeClr val="tx1"/>
                </a:solidFill>
              </a:rPr>
              <a:t>loads</a:t>
            </a:r>
            <a:r>
              <a:rPr lang="de-DE" dirty="0">
                <a:solidFill>
                  <a:schemeClr val="tx1"/>
                </a:solidFill>
              </a:rPr>
              <a:t>: ~ 80 K</a:t>
            </a:r>
            <a:endParaRPr lang="de-DE" baseline="-25000" dirty="0">
              <a:solidFill>
                <a:schemeClr val="tx1"/>
              </a:solidFill>
            </a:endParaRPr>
          </a:p>
        </p:txBody>
      </p:sp>
      <p:sp>
        <p:nvSpPr>
          <p:cNvPr id="25" name="Rectangle 11"/>
          <p:cNvSpPr txBox="1">
            <a:spLocks noChangeArrowheads="1"/>
          </p:cNvSpPr>
          <p:nvPr/>
        </p:nvSpPr>
        <p:spPr bwMode="auto">
          <a:xfrm>
            <a:off x="362292" y="895764"/>
            <a:ext cx="8424863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2pPr>
            <a:lvl3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3pPr>
            <a:lvl4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4pPr>
            <a:lvl5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5pPr>
            <a:lvl6pPr marL="4572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9144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13716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18288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1800" kern="0" dirty="0" err="1"/>
              <a:t>Temperature</a:t>
            </a:r>
            <a:r>
              <a:rPr lang="de-DE" sz="1800" kern="0" dirty="0"/>
              <a:t> </a:t>
            </a:r>
            <a:r>
              <a:rPr lang="de-DE" sz="1800" kern="0" dirty="0" err="1"/>
              <a:t>development</a:t>
            </a:r>
            <a:r>
              <a:rPr lang="de-DE" sz="1800" kern="0" dirty="0"/>
              <a:t> </a:t>
            </a:r>
            <a:r>
              <a:rPr lang="de-DE" sz="1800" kern="0" dirty="0" err="1"/>
              <a:t>over</a:t>
            </a:r>
            <a:r>
              <a:rPr lang="de-DE" sz="1800" kern="0" dirty="0"/>
              <a:t> time - </a:t>
            </a:r>
            <a:r>
              <a:rPr lang="de-DE" sz="1800" kern="0" dirty="0" err="1"/>
              <a:t>Overload</a:t>
            </a:r>
            <a:r>
              <a:rPr lang="de-DE" sz="1800" kern="0" dirty="0"/>
              <a:t> </a:t>
            </a:r>
            <a:r>
              <a:rPr lang="de-DE" sz="1800" kern="0" dirty="0" err="1"/>
              <a:t>compare</a:t>
            </a:r>
            <a:r>
              <a:rPr lang="de-DE" sz="1800" kern="0" dirty="0"/>
              <a:t> 3,5x vs. 5x </a:t>
            </a:r>
            <a:r>
              <a:rPr lang="de-DE" sz="1800" kern="0" dirty="0" err="1"/>
              <a:t>P</a:t>
            </a:r>
            <a:r>
              <a:rPr lang="de-DE" sz="1800" kern="0" baseline="-25000" dirty="0" err="1"/>
              <a:t>nenn</a:t>
            </a:r>
            <a:endParaRPr lang="de-DE" sz="1800" kern="0" baseline="-25000" dirty="0"/>
          </a:p>
        </p:txBody>
      </p:sp>
      <p:sp>
        <p:nvSpPr>
          <p:cNvPr id="26" name="Textplatzhalter 35"/>
          <p:cNvSpPr txBox="1">
            <a:spLocks/>
          </p:cNvSpPr>
          <p:nvPr/>
        </p:nvSpPr>
        <p:spPr bwMode="auto">
          <a:xfrm>
            <a:off x="362292" y="360363"/>
            <a:ext cx="66929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b="1" kern="0" dirty="0">
                <a:solidFill>
                  <a:schemeClr val="bg1"/>
                </a:solidFill>
              </a:rPr>
              <a:t>Space </a:t>
            </a:r>
            <a:r>
              <a:rPr lang="de-DE" b="1" kern="0" dirty="0" err="1">
                <a:solidFill>
                  <a:schemeClr val="bg1"/>
                </a:solidFill>
              </a:rPr>
              <a:t>Testing</a:t>
            </a:r>
            <a:endParaRPr lang="de-DE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503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068" y="1516061"/>
            <a:ext cx="5590517" cy="3353091"/>
          </a:xfrm>
          <a:prstGeom prst="rect">
            <a:avLst/>
          </a:prstGeom>
        </p:spPr>
      </p:pic>
      <p:sp>
        <p:nvSpPr>
          <p:cNvPr id="8" name="Rechteck 7"/>
          <p:cNvSpPr/>
          <p:nvPr/>
        </p:nvSpPr>
        <p:spPr>
          <a:xfrm>
            <a:off x="7674479" y="6021653"/>
            <a:ext cx="1344462" cy="762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362293" y="6496594"/>
            <a:ext cx="7440588" cy="287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// </a:t>
            </a:r>
            <a:fld id="{858707FC-140E-4C72-8A70-6CED8F3B566B}" type="slidenum">
              <a:rPr lang="de-DE" smtClean="0"/>
              <a:pPr>
                <a:defRPr/>
              </a:pPr>
              <a:t>8</a:t>
            </a:fld>
            <a:endParaRPr lang="de-DE" dirty="0"/>
          </a:p>
        </p:txBody>
      </p:sp>
      <p:sp>
        <p:nvSpPr>
          <p:cNvPr id="37" name="Textplatzhalter 36"/>
          <p:cNvSpPr txBox="1">
            <a:spLocks/>
          </p:cNvSpPr>
          <p:nvPr/>
        </p:nvSpPr>
        <p:spPr bwMode="auto">
          <a:xfrm>
            <a:off x="7133396" y="360363"/>
            <a:ext cx="1655762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800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kern="0" dirty="0">
                <a:solidFill>
                  <a:schemeClr val="bg1">
                    <a:lumMod val="95000"/>
                  </a:schemeClr>
                </a:solidFill>
              </a:rPr>
              <a:t>Mitbewerber</a:t>
            </a:r>
          </a:p>
        </p:txBody>
      </p:sp>
      <p:pic>
        <p:nvPicPr>
          <p:cNvPr id="38" name="Grafik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2300" y="127383"/>
            <a:ext cx="1811351" cy="69984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8074325" y="3873260"/>
            <a:ext cx="638354" cy="457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/>
          <p:cNvSpPr txBox="1"/>
          <p:nvPr/>
        </p:nvSpPr>
        <p:spPr>
          <a:xfrm>
            <a:off x="719038" y="5436878"/>
            <a:ext cx="5560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Temperature rise after 4s indicate a destroyed material/part</a:t>
            </a:r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064" y="1937608"/>
            <a:ext cx="3712344" cy="233172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54" t="36603" r="36301" b="32221"/>
          <a:stretch/>
        </p:blipFill>
        <p:spPr>
          <a:xfrm>
            <a:off x="6344753" y="4174415"/>
            <a:ext cx="2674188" cy="2035834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5" t="37263" r="36636" b="31681"/>
          <a:stretch/>
        </p:blipFill>
        <p:spPr>
          <a:xfrm>
            <a:off x="6350506" y="1543229"/>
            <a:ext cx="2662682" cy="2027977"/>
          </a:xfrm>
          <a:prstGeom prst="rect">
            <a:avLst/>
          </a:prstGeom>
        </p:spPr>
      </p:pic>
      <p:pic>
        <p:nvPicPr>
          <p:cNvPr id="21" name="Grafik 20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6" t="-98" r="15" b="-28"/>
          <a:stretch/>
        </p:blipFill>
        <p:spPr>
          <a:xfrm>
            <a:off x="8845449" y="1598278"/>
            <a:ext cx="320907" cy="4544139"/>
          </a:xfrm>
          <a:prstGeom prst="rect">
            <a:avLst/>
          </a:prstGeom>
        </p:spPr>
      </p:pic>
      <p:sp>
        <p:nvSpPr>
          <p:cNvPr id="22" name="Textfeld 21"/>
          <p:cNvSpPr txBox="1"/>
          <p:nvPr/>
        </p:nvSpPr>
        <p:spPr>
          <a:xfrm>
            <a:off x="719038" y="5089146"/>
            <a:ext cx="3918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∆T after 5s </a:t>
            </a:r>
            <a:r>
              <a:rPr lang="de-DE" dirty="0" err="1">
                <a:solidFill>
                  <a:schemeClr val="tx1"/>
                </a:solidFill>
              </a:rPr>
              <a:t>of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the</a:t>
            </a:r>
            <a:r>
              <a:rPr lang="de-DE" dirty="0">
                <a:solidFill>
                  <a:schemeClr val="tx1"/>
                </a:solidFill>
              </a:rPr>
              <a:t> different </a:t>
            </a:r>
            <a:r>
              <a:rPr lang="de-DE" dirty="0" err="1">
                <a:solidFill>
                  <a:schemeClr val="tx1"/>
                </a:solidFill>
              </a:rPr>
              <a:t>loads</a:t>
            </a:r>
            <a:r>
              <a:rPr lang="de-DE" dirty="0">
                <a:solidFill>
                  <a:schemeClr val="tx1"/>
                </a:solidFill>
              </a:rPr>
              <a:t>: ~ 170 K</a:t>
            </a:r>
            <a:endParaRPr lang="de-DE" baseline="-25000" dirty="0">
              <a:solidFill>
                <a:schemeClr val="tx1"/>
              </a:solidFill>
            </a:endParaRPr>
          </a:p>
        </p:txBody>
      </p:sp>
      <p:sp>
        <p:nvSpPr>
          <p:cNvPr id="23" name="Rectangle 11"/>
          <p:cNvSpPr>
            <a:spLocks noGrp="1" noChangeArrowheads="1"/>
          </p:cNvSpPr>
          <p:nvPr>
            <p:ph type="title"/>
          </p:nvPr>
        </p:nvSpPr>
        <p:spPr>
          <a:xfrm>
            <a:off x="362292" y="895764"/>
            <a:ext cx="8424863" cy="406400"/>
          </a:xfrm>
        </p:spPr>
        <p:txBody>
          <a:bodyPr/>
          <a:lstStyle/>
          <a:p>
            <a:r>
              <a:rPr lang="de-DE" sz="1800" dirty="0" err="1"/>
              <a:t>Temperature</a:t>
            </a:r>
            <a:r>
              <a:rPr lang="de-DE" sz="1800" dirty="0"/>
              <a:t> </a:t>
            </a:r>
            <a:r>
              <a:rPr lang="de-DE" sz="1800" dirty="0" err="1"/>
              <a:t>development</a:t>
            </a:r>
            <a:r>
              <a:rPr lang="de-DE" sz="1800" dirty="0"/>
              <a:t> </a:t>
            </a:r>
            <a:r>
              <a:rPr lang="de-DE" sz="1800" dirty="0" err="1"/>
              <a:t>over</a:t>
            </a:r>
            <a:r>
              <a:rPr lang="de-DE" sz="1800" dirty="0"/>
              <a:t> time - </a:t>
            </a:r>
            <a:r>
              <a:rPr lang="de-DE" sz="1800" dirty="0" err="1"/>
              <a:t>Overload</a:t>
            </a:r>
            <a:r>
              <a:rPr lang="de-DE" sz="1800" dirty="0"/>
              <a:t> </a:t>
            </a:r>
            <a:r>
              <a:rPr lang="de-DE" sz="1800" dirty="0" err="1"/>
              <a:t>compare</a:t>
            </a:r>
            <a:r>
              <a:rPr lang="de-DE" sz="1800" dirty="0"/>
              <a:t> 3,5x vs. 5x </a:t>
            </a:r>
            <a:r>
              <a:rPr lang="de-DE" sz="1800" dirty="0" err="1"/>
              <a:t>P</a:t>
            </a:r>
            <a:r>
              <a:rPr lang="de-DE" sz="1800" baseline="-25000" dirty="0" err="1"/>
              <a:t>nenn</a:t>
            </a:r>
            <a:endParaRPr lang="de-DE" sz="1800" baseline="-25000" dirty="0"/>
          </a:p>
        </p:txBody>
      </p:sp>
      <p:sp>
        <p:nvSpPr>
          <p:cNvPr id="25" name="Textfeld 24"/>
          <p:cNvSpPr txBox="1"/>
          <p:nvPr/>
        </p:nvSpPr>
        <p:spPr>
          <a:xfrm>
            <a:off x="6326009" y="3571303"/>
            <a:ext cx="25234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IR-picture after 5s at 5x </a:t>
            </a:r>
            <a:r>
              <a:rPr lang="de-DE" sz="1400" dirty="0" err="1">
                <a:solidFill>
                  <a:schemeClr val="tx1"/>
                </a:solidFill>
              </a:rPr>
              <a:t>P</a:t>
            </a:r>
            <a:r>
              <a:rPr lang="de-DE" sz="1400" baseline="-25000" dirty="0" err="1">
                <a:solidFill>
                  <a:schemeClr val="tx1"/>
                </a:solidFill>
              </a:rPr>
              <a:t>nenn</a:t>
            </a:r>
            <a:endParaRPr lang="de-DE" sz="1400" baseline="-25000" dirty="0">
              <a:solidFill>
                <a:schemeClr val="tx1"/>
              </a:solidFill>
            </a:endParaRPr>
          </a:p>
        </p:txBody>
      </p:sp>
      <p:sp>
        <p:nvSpPr>
          <p:cNvPr id="26" name="Textfeld 25"/>
          <p:cNvSpPr txBox="1"/>
          <p:nvPr/>
        </p:nvSpPr>
        <p:spPr>
          <a:xfrm>
            <a:off x="6330017" y="6233148"/>
            <a:ext cx="2672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IR-picture after 5s at 3,5x </a:t>
            </a:r>
            <a:r>
              <a:rPr lang="de-DE" sz="1400" dirty="0" err="1">
                <a:solidFill>
                  <a:schemeClr val="tx1"/>
                </a:solidFill>
              </a:rPr>
              <a:t>P</a:t>
            </a:r>
            <a:r>
              <a:rPr lang="de-DE" sz="1400" baseline="-25000" dirty="0" err="1">
                <a:solidFill>
                  <a:schemeClr val="tx1"/>
                </a:solidFill>
              </a:rPr>
              <a:t>nenn</a:t>
            </a:r>
            <a:endParaRPr lang="de-DE" sz="1400" baseline="-25000" dirty="0">
              <a:solidFill>
                <a:schemeClr val="tx1"/>
              </a:solidFill>
            </a:endParaRPr>
          </a:p>
        </p:txBody>
      </p:sp>
      <p:sp>
        <p:nvSpPr>
          <p:cNvPr id="27" name="Textplatzhalter 35"/>
          <p:cNvSpPr txBox="1">
            <a:spLocks/>
          </p:cNvSpPr>
          <p:nvPr/>
        </p:nvSpPr>
        <p:spPr bwMode="auto">
          <a:xfrm>
            <a:off x="362292" y="360363"/>
            <a:ext cx="66929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b="1" kern="0" dirty="0">
                <a:solidFill>
                  <a:schemeClr val="bg1"/>
                </a:solidFill>
              </a:rPr>
              <a:t>Space </a:t>
            </a:r>
            <a:r>
              <a:rPr lang="de-DE" b="1" kern="0" dirty="0" err="1">
                <a:solidFill>
                  <a:schemeClr val="bg1"/>
                </a:solidFill>
              </a:rPr>
              <a:t>Testing</a:t>
            </a:r>
            <a:endParaRPr lang="de-DE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38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hteck 29"/>
          <p:cNvSpPr/>
          <p:nvPr/>
        </p:nvSpPr>
        <p:spPr>
          <a:xfrm>
            <a:off x="7720642" y="6021654"/>
            <a:ext cx="1265825" cy="691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665" y="1370705"/>
            <a:ext cx="6255818" cy="2637160"/>
          </a:xfrm>
          <a:prstGeom prst="rect">
            <a:avLst/>
          </a:prstGeom>
        </p:spPr>
      </p:pic>
      <p:sp>
        <p:nvSpPr>
          <p:cNvPr id="2" name="Rechteck 1"/>
          <p:cNvSpPr/>
          <p:nvPr/>
        </p:nvSpPr>
        <p:spPr>
          <a:xfrm>
            <a:off x="362293" y="6496594"/>
            <a:ext cx="7440588" cy="287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20" name="Tabelle 19"/>
          <p:cNvGraphicFramePr>
            <a:graphicFrameLocks noGrp="1"/>
          </p:cNvGraphicFramePr>
          <p:nvPr/>
        </p:nvGraphicFramePr>
        <p:xfrm>
          <a:off x="8348979" y="3696898"/>
          <a:ext cx="392192" cy="2925313"/>
        </p:xfrm>
        <a:graphic>
          <a:graphicData uri="http://schemas.openxmlformats.org/drawingml/2006/table">
            <a:tbl>
              <a:tblPr/>
              <a:tblGrid>
                <a:gridCol w="392192">
                  <a:extLst>
                    <a:ext uri="{9D8B030D-6E8A-4147-A177-3AD203B41FA5}">
                      <a16:colId xmlns:a16="http://schemas.microsoft.com/office/drawing/2014/main" val="1157108441"/>
                    </a:ext>
                  </a:extLst>
                </a:gridCol>
              </a:tblGrid>
              <a:tr h="236744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dR</a:t>
                      </a:r>
                      <a:r>
                        <a:rPr lang="de-DE" sz="8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168</a:t>
                      </a:r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/R</a:t>
                      </a:r>
                      <a:r>
                        <a:rPr lang="de-DE" sz="8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  <a:endParaRPr lang="de-DE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154494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7322434"/>
                  </a:ext>
                </a:extLst>
              </a:tr>
              <a:tr h="12824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± 0,2 %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0215515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1728569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124484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9199762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3777620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590406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133185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5672095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2427165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288152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4487299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8730198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728635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1247720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029440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1846137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2118860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6787300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2190556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0141881"/>
                  </a:ext>
                </a:extLst>
              </a:tr>
              <a:tr h="11837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635845"/>
                  </a:ext>
                </a:extLst>
              </a:tr>
            </a:tbl>
          </a:graphicData>
        </a:graphic>
      </p:graphicFrame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// </a:t>
            </a:r>
            <a:fld id="{858707FC-140E-4C72-8A70-6CED8F3B566B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  <p:sp>
        <p:nvSpPr>
          <p:cNvPr id="37" name="Textplatzhalter 36"/>
          <p:cNvSpPr txBox="1">
            <a:spLocks/>
          </p:cNvSpPr>
          <p:nvPr/>
        </p:nvSpPr>
        <p:spPr bwMode="auto">
          <a:xfrm>
            <a:off x="7133396" y="360363"/>
            <a:ext cx="1655762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800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kern="0" dirty="0">
                <a:solidFill>
                  <a:schemeClr val="bg1">
                    <a:lumMod val="95000"/>
                  </a:schemeClr>
                </a:solidFill>
              </a:rPr>
              <a:t>Mitbewerber</a:t>
            </a:r>
          </a:p>
        </p:txBody>
      </p:sp>
      <p:pic>
        <p:nvPicPr>
          <p:cNvPr id="38" name="Grafik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2300" y="127383"/>
            <a:ext cx="1811351" cy="69984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665" y="4101861"/>
            <a:ext cx="6255818" cy="2637160"/>
          </a:xfrm>
          <a:prstGeom prst="rect">
            <a:avLst/>
          </a:prstGeom>
        </p:spPr>
      </p:pic>
      <p:sp>
        <p:nvSpPr>
          <p:cNvPr id="22" name="Rechteck 21"/>
          <p:cNvSpPr/>
          <p:nvPr/>
        </p:nvSpPr>
        <p:spPr>
          <a:xfrm>
            <a:off x="8340742" y="3605720"/>
            <a:ext cx="493925" cy="4280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18" name="Tabelle 17"/>
          <p:cNvGraphicFramePr>
            <a:graphicFrameLocks noGrp="1"/>
          </p:cNvGraphicFramePr>
          <p:nvPr/>
        </p:nvGraphicFramePr>
        <p:xfrm>
          <a:off x="8348590" y="1139525"/>
          <a:ext cx="392192" cy="2921438"/>
        </p:xfrm>
        <a:graphic>
          <a:graphicData uri="http://schemas.openxmlformats.org/drawingml/2006/table">
            <a:tbl>
              <a:tblPr/>
              <a:tblGrid>
                <a:gridCol w="392192">
                  <a:extLst>
                    <a:ext uri="{9D8B030D-6E8A-4147-A177-3AD203B41FA5}">
                      <a16:colId xmlns:a16="http://schemas.microsoft.com/office/drawing/2014/main" val="975731561"/>
                    </a:ext>
                  </a:extLst>
                </a:gridCol>
              </a:tblGrid>
              <a:tr h="231732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dR</a:t>
                      </a:r>
                      <a:r>
                        <a:rPr lang="de-DE" sz="8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168</a:t>
                      </a:r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/R</a:t>
                      </a:r>
                      <a:r>
                        <a:rPr lang="de-DE" sz="8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  <a:endParaRPr lang="de-DE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24030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8914738"/>
                  </a:ext>
                </a:extLst>
              </a:tr>
              <a:tr h="129386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± 0,2 %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6242811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7126556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2474473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5218946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0193832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-0,17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1136536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8182489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9035338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3474898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6337990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-0,17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3433607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190324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9358228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059716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-0,31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512122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3496592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1217136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-0,19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1381121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-0,19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7019372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146341"/>
                  </a:ext>
                </a:extLst>
              </a:tr>
              <a:tr h="119339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-0,22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5472908"/>
                  </a:ext>
                </a:extLst>
              </a:tr>
            </a:tbl>
          </a:graphicData>
        </a:graphic>
      </p:graphicFrame>
      <p:graphicFrame>
        <p:nvGraphicFramePr>
          <p:cNvPr id="25" name="Tabelle 24"/>
          <p:cNvGraphicFramePr>
            <a:graphicFrameLocks noGrp="1"/>
          </p:cNvGraphicFramePr>
          <p:nvPr/>
        </p:nvGraphicFramePr>
        <p:xfrm>
          <a:off x="7848390" y="3811106"/>
          <a:ext cx="402811" cy="2819731"/>
        </p:xfrm>
        <a:graphic>
          <a:graphicData uri="http://schemas.openxmlformats.org/drawingml/2006/table">
            <a:tbl>
              <a:tblPr/>
              <a:tblGrid>
                <a:gridCol w="402811">
                  <a:extLst>
                    <a:ext uri="{9D8B030D-6E8A-4147-A177-3AD203B41FA5}">
                      <a16:colId xmlns:a16="http://schemas.microsoft.com/office/drawing/2014/main" val="1303439724"/>
                    </a:ext>
                  </a:extLst>
                </a:gridCol>
              </a:tblGrid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dR</a:t>
                      </a:r>
                      <a:r>
                        <a:rPr lang="de-DE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/R</a:t>
                      </a:r>
                      <a:r>
                        <a:rPr lang="de-DE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  <a:endParaRPr lang="de-DE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4317765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2522922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± 0,3 %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9814480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7474118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5238708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0467084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9563420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0016006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798468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0031080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0509753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1208033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1102423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8452170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8567511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1807077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1860552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1766306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7044151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0551014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2668597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1787859"/>
                  </a:ext>
                </a:extLst>
              </a:tr>
              <a:tr h="122597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1964059"/>
                  </a:ext>
                </a:extLst>
              </a:tr>
            </a:tbl>
          </a:graphicData>
        </a:graphic>
      </p:graphicFrame>
      <p:sp>
        <p:nvSpPr>
          <p:cNvPr id="29" name="Rechteck 28"/>
          <p:cNvSpPr/>
          <p:nvPr/>
        </p:nvSpPr>
        <p:spPr>
          <a:xfrm>
            <a:off x="7805260" y="3607969"/>
            <a:ext cx="493925" cy="4280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23" name="Tabelle 22"/>
          <p:cNvGraphicFramePr>
            <a:graphicFrameLocks noGrp="1"/>
          </p:cNvGraphicFramePr>
          <p:nvPr/>
        </p:nvGraphicFramePr>
        <p:xfrm>
          <a:off x="7842236" y="1126904"/>
          <a:ext cx="411048" cy="2934059"/>
        </p:xfrm>
        <a:graphic>
          <a:graphicData uri="http://schemas.openxmlformats.org/drawingml/2006/table">
            <a:tbl>
              <a:tblPr/>
              <a:tblGrid>
                <a:gridCol w="411048">
                  <a:extLst>
                    <a:ext uri="{9D8B030D-6E8A-4147-A177-3AD203B41FA5}">
                      <a16:colId xmlns:a16="http://schemas.microsoft.com/office/drawing/2014/main" val="2450115806"/>
                    </a:ext>
                  </a:extLst>
                </a:gridCol>
              </a:tblGrid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dR</a:t>
                      </a:r>
                      <a:r>
                        <a:rPr lang="de-DE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/R</a:t>
                      </a:r>
                      <a:r>
                        <a:rPr lang="de-DE" sz="8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  <a:endParaRPr lang="de-DE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842314"/>
                  </a:ext>
                </a:extLst>
              </a:tr>
              <a:tr h="183003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5623590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± 0,3 %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066482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2948288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3628916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7335953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4495567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-0,01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2180076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6118036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7418725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1575177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0827221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5420527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6177688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621573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1321831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7650027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987680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363966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8400028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0,09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3378757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954880"/>
                  </a:ext>
                </a:extLst>
              </a:tr>
              <a:tr h="125048">
                <a:tc>
                  <a:txBody>
                    <a:bodyPr/>
                    <a:lstStyle/>
                    <a:p>
                      <a:pPr algn="ctr" fontAlgn="b"/>
                      <a:r>
                        <a:rPr lang="de-DE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0,12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9808687"/>
                  </a:ext>
                </a:extLst>
              </a:tr>
            </a:tbl>
          </a:graphicData>
        </a:graphic>
      </p:graphicFrame>
      <p:sp>
        <p:nvSpPr>
          <p:cNvPr id="26" name="Textfeld 25"/>
          <p:cNvSpPr txBox="1"/>
          <p:nvPr/>
        </p:nvSpPr>
        <p:spPr>
          <a:xfrm>
            <a:off x="7842625" y="866645"/>
            <a:ext cx="4085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i="1" dirty="0">
                <a:solidFill>
                  <a:schemeClr val="tx1"/>
                </a:solidFill>
              </a:rPr>
              <a:t>OL</a:t>
            </a:r>
          </a:p>
        </p:txBody>
      </p:sp>
      <p:sp>
        <p:nvSpPr>
          <p:cNvPr id="32" name="Textfeld 31"/>
          <p:cNvSpPr txBox="1"/>
          <p:nvPr/>
        </p:nvSpPr>
        <p:spPr>
          <a:xfrm>
            <a:off x="8315436" y="868544"/>
            <a:ext cx="4085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i="1" dirty="0">
                <a:solidFill>
                  <a:schemeClr val="tx1"/>
                </a:solidFill>
              </a:rPr>
              <a:t>BI</a:t>
            </a:r>
          </a:p>
        </p:txBody>
      </p:sp>
      <p:pic>
        <p:nvPicPr>
          <p:cNvPr id="33" name="Grafik 3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7" t="28071" r="38113" b="36068"/>
          <a:stretch/>
        </p:blipFill>
        <p:spPr>
          <a:xfrm>
            <a:off x="6876768" y="1862690"/>
            <a:ext cx="2109699" cy="1613290"/>
          </a:xfrm>
          <a:prstGeom prst="rect">
            <a:avLst/>
          </a:prstGeom>
        </p:spPr>
      </p:pic>
      <p:pic>
        <p:nvPicPr>
          <p:cNvPr id="34" name="Grafik 3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25" t="27741" r="38396" b="36053"/>
          <a:stretch/>
        </p:blipFill>
        <p:spPr>
          <a:xfrm>
            <a:off x="6861385" y="4535903"/>
            <a:ext cx="2121838" cy="1628952"/>
          </a:xfrm>
          <a:prstGeom prst="rect">
            <a:avLst/>
          </a:prstGeom>
        </p:spPr>
      </p:pic>
      <p:sp>
        <p:nvSpPr>
          <p:cNvPr id="27" name="Rectangle 11"/>
          <p:cNvSpPr txBox="1">
            <a:spLocks noChangeArrowheads="1"/>
          </p:cNvSpPr>
          <p:nvPr/>
        </p:nvSpPr>
        <p:spPr bwMode="auto">
          <a:xfrm>
            <a:off x="362292" y="895764"/>
            <a:ext cx="8424863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2pPr>
            <a:lvl3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3pPr>
            <a:lvl4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4pPr>
            <a:lvl5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5pPr>
            <a:lvl6pPr marL="4572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9144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13716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18288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kern="0"/>
              <a:t>Customer specific examination – compare 5x vs. 3,5x P</a:t>
            </a:r>
            <a:r>
              <a:rPr lang="de-DE" kern="0" baseline="-25000"/>
              <a:t>nenn</a:t>
            </a:r>
            <a:endParaRPr lang="de-DE" kern="0" baseline="-25000" dirty="0"/>
          </a:p>
        </p:txBody>
      </p:sp>
      <p:sp>
        <p:nvSpPr>
          <p:cNvPr id="28" name="Textplatzhalter 35"/>
          <p:cNvSpPr txBox="1">
            <a:spLocks/>
          </p:cNvSpPr>
          <p:nvPr/>
        </p:nvSpPr>
        <p:spPr bwMode="auto">
          <a:xfrm>
            <a:off x="362292" y="360363"/>
            <a:ext cx="66929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b="1" kern="0" dirty="0">
                <a:solidFill>
                  <a:schemeClr val="bg1"/>
                </a:solidFill>
              </a:rPr>
              <a:t>Space </a:t>
            </a:r>
            <a:r>
              <a:rPr lang="de-DE" b="1" kern="0" dirty="0" err="1">
                <a:solidFill>
                  <a:schemeClr val="bg1"/>
                </a:solidFill>
              </a:rPr>
              <a:t>Testing</a:t>
            </a:r>
            <a:endParaRPr lang="de-DE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68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eck 16"/>
          <p:cNvSpPr/>
          <p:nvPr/>
        </p:nvSpPr>
        <p:spPr>
          <a:xfrm>
            <a:off x="7674479" y="6021653"/>
            <a:ext cx="1344462" cy="762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665" y="1374509"/>
            <a:ext cx="6255818" cy="2637160"/>
          </a:xfrm>
          <a:prstGeom prst="rect">
            <a:avLst/>
          </a:prstGeom>
        </p:spPr>
      </p:pic>
      <p:sp>
        <p:nvSpPr>
          <p:cNvPr id="2" name="Rechteck 1"/>
          <p:cNvSpPr/>
          <p:nvPr/>
        </p:nvSpPr>
        <p:spPr>
          <a:xfrm>
            <a:off x="362293" y="6496594"/>
            <a:ext cx="7440588" cy="287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// </a:t>
            </a:r>
            <a:fld id="{858707FC-140E-4C72-8A70-6CED8F3B566B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  <p:sp>
        <p:nvSpPr>
          <p:cNvPr id="24" name="Rectangle 11"/>
          <p:cNvSpPr>
            <a:spLocks noGrp="1" noChangeArrowheads="1"/>
          </p:cNvSpPr>
          <p:nvPr>
            <p:ph type="title"/>
          </p:nvPr>
        </p:nvSpPr>
        <p:spPr>
          <a:xfrm>
            <a:off x="362292" y="895764"/>
            <a:ext cx="8424863" cy="406400"/>
          </a:xfrm>
        </p:spPr>
        <p:txBody>
          <a:bodyPr/>
          <a:lstStyle/>
          <a:p>
            <a:r>
              <a:rPr lang="de-DE" dirty="0"/>
              <a:t>Customer </a:t>
            </a:r>
            <a:r>
              <a:rPr lang="de-DE" dirty="0" err="1"/>
              <a:t>specific</a:t>
            </a:r>
            <a:r>
              <a:rPr lang="de-DE" dirty="0"/>
              <a:t> </a:t>
            </a:r>
            <a:r>
              <a:rPr lang="de-DE" dirty="0" err="1"/>
              <a:t>examination</a:t>
            </a:r>
            <a:r>
              <a:rPr lang="de-DE" dirty="0"/>
              <a:t> – </a:t>
            </a:r>
            <a:r>
              <a:rPr lang="de-DE" dirty="0" err="1"/>
              <a:t>compare</a:t>
            </a:r>
            <a:r>
              <a:rPr lang="de-DE" dirty="0"/>
              <a:t> 5x vs. 3,5x </a:t>
            </a:r>
            <a:r>
              <a:rPr lang="de-DE" dirty="0" err="1"/>
              <a:t>P</a:t>
            </a:r>
            <a:r>
              <a:rPr lang="de-DE" baseline="-25000" dirty="0" err="1"/>
              <a:t>nenn</a:t>
            </a:r>
            <a:endParaRPr lang="de-DE" baseline="-25000" dirty="0"/>
          </a:p>
        </p:txBody>
      </p:sp>
      <p:sp>
        <p:nvSpPr>
          <p:cNvPr id="37" name="Textplatzhalter 36"/>
          <p:cNvSpPr txBox="1">
            <a:spLocks/>
          </p:cNvSpPr>
          <p:nvPr/>
        </p:nvSpPr>
        <p:spPr bwMode="auto">
          <a:xfrm>
            <a:off x="7133396" y="360363"/>
            <a:ext cx="1655762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800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kern="0" dirty="0">
                <a:solidFill>
                  <a:schemeClr val="bg1">
                    <a:lumMod val="95000"/>
                  </a:schemeClr>
                </a:solidFill>
              </a:rPr>
              <a:t>Mitbewerber</a:t>
            </a:r>
          </a:p>
        </p:txBody>
      </p:sp>
      <p:pic>
        <p:nvPicPr>
          <p:cNvPr id="38" name="Grafik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2300" y="127383"/>
            <a:ext cx="1811351" cy="69984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8074325" y="3873260"/>
            <a:ext cx="638354" cy="457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665" y="1370705"/>
            <a:ext cx="6255818" cy="263716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665" y="4101860"/>
            <a:ext cx="6255818" cy="2637160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9" t="15748" r="9618" b="12402"/>
          <a:stretch/>
        </p:blipFill>
        <p:spPr>
          <a:xfrm>
            <a:off x="6848781" y="1929591"/>
            <a:ext cx="2180825" cy="1368113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54" t="36603" r="36301" b="32221"/>
          <a:stretch/>
        </p:blipFill>
        <p:spPr>
          <a:xfrm>
            <a:off x="6855407" y="4606419"/>
            <a:ext cx="2166307" cy="1649189"/>
          </a:xfrm>
          <a:prstGeom prst="rect">
            <a:avLst/>
          </a:prstGeom>
        </p:spPr>
      </p:pic>
      <p:sp>
        <p:nvSpPr>
          <p:cNvPr id="8" name="Rechteck 7"/>
          <p:cNvSpPr/>
          <p:nvPr/>
        </p:nvSpPr>
        <p:spPr>
          <a:xfrm>
            <a:off x="6883286" y="1979343"/>
            <a:ext cx="2064059" cy="1305878"/>
          </a:xfrm>
          <a:prstGeom prst="rect">
            <a:avLst/>
          </a:prstGeom>
          <a:blipFill dpi="0" rotWithShape="1">
            <a:blip r:embed="rId9">
              <a:alphaModFix amt="2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6" name="Grafik 15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33" t="39634" r="37863" b="37535"/>
          <a:stretch/>
        </p:blipFill>
        <p:spPr>
          <a:xfrm rot="10800000">
            <a:off x="6898537" y="1970717"/>
            <a:ext cx="2064059" cy="1319491"/>
          </a:xfrm>
          <a:prstGeom prst="rect">
            <a:avLst/>
          </a:prstGeom>
        </p:spPr>
      </p:pic>
      <p:sp>
        <p:nvSpPr>
          <p:cNvPr id="18" name="Textplatzhalter 35"/>
          <p:cNvSpPr txBox="1">
            <a:spLocks/>
          </p:cNvSpPr>
          <p:nvPr/>
        </p:nvSpPr>
        <p:spPr bwMode="auto">
          <a:xfrm>
            <a:off x="362292" y="360363"/>
            <a:ext cx="66929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rgbClr val="005697"/>
              </a:buClr>
              <a:buFont typeface="Wingdings" panose="05000000000000000000" pitchFamily="2" charset="2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179388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de-DE" b="1" kern="0" dirty="0">
                <a:solidFill>
                  <a:schemeClr val="bg1"/>
                </a:solidFill>
              </a:rPr>
              <a:t>Space </a:t>
            </a:r>
            <a:r>
              <a:rPr lang="de-DE" b="1" kern="0" dirty="0" err="1">
                <a:solidFill>
                  <a:schemeClr val="bg1"/>
                </a:solidFill>
              </a:rPr>
              <a:t>Testing</a:t>
            </a:r>
            <a:endParaRPr lang="de-DE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42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665507" y="1056252"/>
            <a:ext cx="7410270" cy="31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2pPr>
            <a:lvl3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3pPr>
            <a:lvl4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4pPr>
            <a:lvl5pPr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5pPr>
            <a:lvl6pPr marL="4572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9144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13716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1828800" algn="l" defTabSz="828675" rtl="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rgbClr val="44A12B"/>
              </a:buClr>
              <a:defRPr/>
            </a:pPr>
            <a:r>
              <a:rPr lang="de-DE" sz="1600" b="1" dirty="0"/>
              <a:t>5. Summary </a:t>
            </a:r>
            <a:r>
              <a:rPr lang="de-DE" sz="1600" b="1" dirty="0" err="1"/>
              <a:t>of</a:t>
            </a:r>
            <a:r>
              <a:rPr lang="de-DE" sz="1600" b="1" dirty="0"/>
              <a:t> </a:t>
            </a:r>
            <a:r>
              <a:rPr lang="de-DE" sz="1600" b="1" dirty="0" err="1"/>
              <a:t>specification</a:t>
            </a:r>
            <a:r>
              <a:rPr lang="de-DE" sz="1600" b="1" dirty="0"/>
              <a:t> </a:t>
            </a:r>
            <a:r>
              <a:rPr lang="de-DE" sz="1600" b="1" dirty="0" err="1"/>
              <a:t>changes</a:t>
            </a:r>
            <a:endParaRPr lang="de-DE" altLang="de-DE" sz="1600" kern="0" dirty="0">
              <a:solidFill>
                <a:srgbClr val="00000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84376" y="6516130"/>
            <a:ext cx="1565275" cy="98989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TCC // November 2022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>
                <a:solidFill>
                  <a:srgbClr val="FFFFFF"/>
                </a:solidFill>
              </a:rPr>
              <a:t>// </a:t>
            </a:r>
            <a:fld id="{AAC86109-2C3E-46C0-88B7-7E002185887A}" type="slidenum">
              <a:rPr lang="de-DE" altLang="de-DE" smtClean="0">
                <a:solidFill>
                  <a:srgbClr val="FFFFFF"/>
                </a:solidFill>
              </a:rPr>
              <a:pPr>
                <a:defRPr/>
              </a:pPr>
              <a:t>11</a:t>
            </a:fld>
            <a:endParaRPr lang="de-DE" altLang="de-DE">
              <a:solidFill>
                <a:srgbClr val="FFFFFF"/>
              </a:solidFill>
            </a:endParaRPr>
          </a:p>
        </p:txBody>
      </p:sp>
      <p:sp>
        <p:nvSpPr>
          <p:cNvPr id="7" name="Textplatzhalter 35">
            <a:extLst>
              <a:ext uri="{FF2B5EF4-FFF2-40B4-BE49-F238E27FC236}">
                <a16:creationId xmlns:a16="http://schemas.microsoft.com/office/drawing/2014/main" id="{4D25C553-3638-8282-2419-2DB69D4113E7}"/>
              </a:ext>
            </a:extLst>
          </p:cNvPr>
          <p:cNvSpPr txBox="1">
            <a:spLocks/>
          </p:cNvSpPr>
          <p:nvPr/>
        </p:nvSpPr>
        <p:spPr bwMode="auto">
          <a:xfrm>
            <a:off x="300052" y="360363"/>
            <a:ext cx="6454775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marL="342900" indent="-342900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accent1"/>
              </a:buClr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750" indent="-207963" algn="l" defTabSz="828675" rtl="0" eaLnBrk="0" fontAlgn="base" hangingPunct="0">
              <a:lnSpc>
                <a:spcPct val="115000"/>
              </a:lnSpc>
              <a:spcBef>
                <a:spcPct val="57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 sz="1600">
                <a:solidFill>
                  <a:schemeClr val="tx1"/>
                </a:solidFill>
                <a:latin typeface="+mn-lt"/>
              </a:defRPr>
            </a:lvl2pPr>
            <a:lvl3pPr marL="1039813" indent="-196850" algn="l" defTabSz="828675" rtl="0" eaLnBrk="0" fontAlgn="base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+mn-lt"/>
              </a:defRPr>
            </a:lvl3pPr>
            <a:lvl4pPr marL="1439863" indent="-2206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>
                <a:solidFill>
                  <a:schemeClr val="tx1"/>
                </a:solidFill>
                <a:latin typeface="+mn-lt"/>
              </a:defRPr>
            </a:lvl4pPr>
            <a:lvl5pPr marL="18653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‗"/>
              <a:defRPr>
                <a:solidFill>
                  <a:schemeClr val="tx1"/>
                </a:solidFill>
                <a:latin typeface="+mn-lt"/>
              </a:defRPr>
            </a:lvl5pPr>
            <a:lvl6pPr marL="23225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6pPr>
            <a:lvl7pPr marL="27797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7pPr>
            <a:lvl8pPr marL="32369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8pPr>
            <a:lvl9pPr marL="3694113" indent="-246063" algn="l" defTabSz="828675" rtl="0" eaLnBrk="0" fontAlgn="base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charset="0"/>
              <a:buChar char="‗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GB" altLang="en-US" sz="1200" b="1" kern="0" dirty="0">
                <a:solidFill>
                  <a:schemeClr val="bg1"/>
                </a:solidFill>
              </a:rPr>
              <a:t>DCR ESCC 4001/027 Issue 6 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311CCAFD-9549-3A72-6897-95413F9ECB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646154"/>
              </p:ext>
            </p:extLst>
          </p:nvPr>
        </p:nvGraphicFramePr>
        <p:xfrm>
          <a:off x="813873" y="1727827"/>
          <a:ext cx="7113539" cy="24516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4590">
                  <a:extLst>
                    <a:ext uri="{9D8B030D-6E8A-4147-A177-3AD203B41FA5}">
                      <a16:colId xmlns:a16="http://schemas.microsoft.com/office/drawing/2014/main" val="1351150252"/>
                    </a:ext>
                  </a:extLst>
                </a:gridCol>
                <a:gridCol w="492287">
                  <a:extLst>
                    <a:ext uri="{9D8B030D-6E8A-4147-A177-3AD203B41FA5}">
                      <a16:colId xmlns:a16="http://schemas.microsoft.com/office/drawing/2014/main" val="2734984166"/>
                    </a:ext>
                  </a:extLst>
                </a:gridCol>
                <a:gridCol w="2209136">
                  <a:extLst>
                    <a:ext uri="{9D8B030D-6E8A-4147-A177-3AD203B41FA5}">
                      <a16:colId xmlns:a16="http://schemas.microsoft.com/office/drawing/2014/main" val="2876937673"/>
                    </a:ext>
                  </a:extLst>
                </a:gridCol>
                <a:gridCol w="1913763">
                  <a:extLst>
                    <a:ext uri="{9D8B030D-6E8A-4147-A177-3AD203B41FA5}">
                      <a16:colId xmlns:a16="http://schemas.microsoft.com/office/drawing/2014/main" val="2167880038"/>
                    </a:ext>
                  </a:extLst>
                </a:gridCol>
                <a:gridCol w="1913763">
                  <a:extLst>
                    <a:ext uri="{9D8B030D-6E8A-4147-A177-3AD203B41FA5}">
                      <a16:colId xmlns:a16="http://schemas.microsoft.com/office/drawing/2014/main" val="58623010"/>
                    </a:ext>
                  </a:extLst>
                </a:gridCol>
              </a:tblGrid>
              <a:tr h="187396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de-DE" sz="1000" b="1" u="none" strike="noStrike" dirty="0">
                          <a:effectLst/>
                        </a:rPr>
                        <a:t>ESCC 4001/027</a:t>
                      </a:r>
                      <a:endParaRPr lang="de-DE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000" b="1" u="none" strike="noStrike" dirty="0" err="1">
                          <a:effectLst/>
                        </a:rPr>
                        <a:t>Issue</a:t>
                      </a:r>
                      <a:r>
                        <a:rPr lang="de-DE" sz="1000" b="1" u="none" strike="noStrike" dirty="0">
                          <a:effectLst/>
                        </a:rPr>
                        <a:t> 6</a:t>
                      </a:r>
                      <a:endParaRPr lang="de-DE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000" b="1" u="none" strike="noStrike" dirty="0" err="1">
                          <a:effectLst/>
                        </a:rPr>
                        <a:t>Issue</a:t>
                      </a:r>
                      <a:r>
                        <a:rPr lang="de-DE" sz="1000" b="1" u="none" strike="noStrike" dirty="0">
                          <a:effectLst/>
                        </a:rPr>
                        <a:t> 7 (DCR)</a:t>
                      </a:r>
                      <a:endParaRPr lang="de-DE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591620"/>
                  </a:ext>
                </a:extLst>
              </a:tr>
              <a:tr h="187396">
                <a:tc>
                  <a:txBody>
                    <a:bodyPr/>
                    <a:lstStyle/>
                    <a:p>
                      <a:pPr algn="ctr" fontAlgn="b"/>
                      <a:r>
                        <a:rPr lang="de-DE" sz="1000" b="1" u="none" strike="noStrike">
                          <a:effectLst/>
                        </a:rPr>
                        <a:t>Para</a:t>
                      </a:r>
                      <a:endParaRPr lang="de-DE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de-DE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0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Headline</a:t>
                      </a:r>
                      <a:endParaRPr lang="de-DE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000" b="1" u="none" strike="noStrike" dirty="0">
                          <a:effectLst/>
                        </a:rPr>
                        <a:t>Parameter / </a:t>
                      </a:r>
                      <a:r>
                        <a:rPr lang="de-DE" sz="1000" b="1" u="none" strike="noStrike" dirty="0" err="1">
                          <a:effectLst/>
                        </a:rPr>
                        <a:t>Tolerance</a:t>
                      </a:r>
                      <a:endParaRPr lang="de-DE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000" b="1" u="none" strike="noStrike" dirty="0">
                          <a:effectLst/>
                        </a:rPr>
                        <a:t>Parameter / </a:t>
                      </a:r>
                      <a:r>
                        <a:rPr lang="de-DE" sz="1000" b="1" u="none" strike="noStrike" dirty="0" err="1">
                          <a:effectLst/>
                        </a:rPr>
                        <a:t>Tolerance</a:t>
                      </a:r>
                      <a:endParaRPr lang="de-DE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182878"/>
                  </a:ext>
                </a:extLst>
              </a:tr>
              <a:tr h="332281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2.1.1.2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d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Para. 8.3.2, Room Temperature Electrical Measurements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Change in Resistance during Burn-in: ±0.2% max.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Change in Resistance during Burn-in: ±0.3% max. 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562669"/>
                  </a:ext>
                </a:extLst>
              </a:tr>
              <a:tr h="187396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661395"/>
                  </a:ext>
                </a:extLst>
              </a:tr>
              <a:tr h="187396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2.3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Overlaod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 err="1">
                          <a:effectLst/>
                        </a:rPr>
                        <a:t>Voltage</a:t>
                      </a:r>
                      <a:r>
                        <a:rPr lang="de-DE" sz="1000" u="none" strike="noStrike" dirty="0">
                          <a:effectLst/>
                        </a:rPr>
                        <a:t>: √(5Pn x </a:t>
                      </a:r>
                      <a:r>
                        <a:rPr lang="de-DE" sz="1000" u="none" strike="noStrike" dirty="0" err="1">
                          <a:effectLst/>
                        </a:rPr>
                        <a:t>Rn</a:t>
                      </a:r>
                      <a:r>
                        <a:rPr lang="de-DE" sz="1000" u="none" strike="noStrike" dirty="0">
                          <a:effectLst/>
                        </a:rPr>
                        <a:t>)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SMP: </a:t>
                      </a:r>
                      <a:r>
                        <a:rPr lang="de-DE" sz="1000" u="none" strike="noStrike" dirty="0" err="1">
                          <a:effectLst/>
                        </a:rPr>
                        <a:t>Voltage</a:t>
                      </a:r>
                      <a:r>
                        <a:rPr lang="de-DE" sz="1000" u="none" strike="noStrike" dirty="0">
                          <a:effectLst/>
                        </a:rPr>
                        <a:t>: √(5Pn x </a:t>
                      </a:r>
                      <a:r>
                        <a:rPr lang="de-DE" sz="1000" u="none" strike="noStrike" dirty="0" err="1">
                          <a:effectLst/>
                        </a:rPr>
                        <a:t>Rn</a:t>
                      </a:r>
                      <a:r>
                        <a:rPr lang="de-DE" sz="1000" u="none" strike="noStrike" dirty="0">
                          <a:effectLst/>
                        </a:rPr>
                        <a:t>)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23506"/>
                  </a:ext>
                </a:extLst>
              </a:tr>
              <a:tr h="187396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SMS: </a:t>
                      </a:r>
                      <a:r>
                        <a:rPr lang="de-DE" sz="1000" u="none" strike="noStrike" dirty="0" err="1">
                          <a:effectLst/>
                        </a:rPr>
                        <a:t>Voltage</a:t>
                      </a:r>
                      <a:r>
                        <a:rPr lang="de-DE" sz="1000" u="none" strike="noStrike" dirty="0">
                          <a:effectLst/>
                        </a:rPr>
                        <a:t>: √(3,5Pn x </a:t>
                      </a:r>
                      <a:r>
                        <a:rPr lang="de-DE" sz="1000" u="none" strike="noStrike" dirty="0" err="1">
                          <a:effectLst/>
                        </a:rPr>
                        <a:t>Rn</a:t>
                      </a:r>
                      <a:r>
                        <a:rPr lang="de-DE" sz="1000" u="none" strike="noStrike" dirty="0">
                          <a:effectLst/>
                        </a:rPr>
                        <a:t>)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4159713"/>
                  </a:ext>
                </a:extLst>
              </a:tr>
              <a:tr h="187396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000" u="none" strike="noStrike" dirty="0">
                          <a:effectLst/>
                        </a:rPr>
                        <a:t>SMT: Voltage: √(3,5Pn x Rn)</a:t>
                      </a:r>
                      <a:endParaRPr lang="da-DK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1265543"/>
                  </a:ext>
                </a:extLst>
              </a:tr>
              <a:tr h="187396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832665"/>
                  </a:ext>
                </a:extLst>
              </a:tr>
              <a:tr h="187396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2.6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Operating Life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 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028059"/>
                  </a:ext>
                </a:extLst>
              </a:tr>
              <a:tr h="305225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Intermediate Measurements (1000 hours)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Change in Resistance: ±0,2%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Change in Resistance: ±0,3%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1656057"/>
                  </a:ext>
                </a:extLst>
              </a:tr>
              <a:tr h="305225"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>
                          <a:effectLst/>
                        </a:rPr>
                        <a:t> </a:t>
                      </a:r>
                      <a:endParaRPr lang="de-DE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Intermediate </a:t>
                      </a:r>
                      <a:r>
                        <a:rPr lang="de-DE" sz="1000" u="none" strike="noStrike" dirty="0" err="1">
                          <a:effectLst/>
                        </a:rPr>
                        <a:t>Measurements</a:t>
                      </a:r>
                      <a:r>
                        <a:rPr lang="de-DE" sz="1000" u="none" strike="noStrike" dirty="0">
                          <a:effectLst/>
                        </a:rPr>
                        <a:t> (2000 </a:t>
                      </a:r>
                      <a:r>
                        <a:rPr lang="de-DE" sz="1000" u="none" strike="noStrike" dirty="0" err="1">
                          <a:effectLst/>
                        </a:rPr>
                        <a:t>hours</a:t>
                      </a:r>
                      <a:r>
                        <a:rPr lang="de-DE" sz="1000" u="none" strike="noStrike" dirty="0">
                          <a:effectLst/>
                        </a:rPr>
                        <a:t>)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Change in Resistance: ±0,2%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000" u="none" strike="noStrike" dirty="0">
                          <a:effectLst/>
                        </a:rPr>
                        <a:t>Change in Resistance: ±0,5%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07" marR="5307" marT="5307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53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4124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el 3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altLang="de-DE"/>
          </a:p>
        </p:txBody>
      </p:sp>
      <p:sp>
        <p:nvSpPr>
          <p:cNvPr id="37891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de-DE" b="0" dirty="0"/>
              <a:t>Thank you for your attention</a:t>
            </a:r>
          </a:p>
          <a:p>
            <a:endParaRPr lang="en-US" altLang="de-DE" dirty="0"/>
          </a:p>
          <a:p>
            <a:endParaRPr lang="en-US" altLang="de-DE" dirty="0"/>
          </a:p>
          <a:p>
            <a:endParaRPr lang="en-US" altLang="de-DE" dirty="0"/>
          </a:p>
          <a:p>
            <a:endParaRPr lang="en-US" altLang="de-DE" sz="1800" dirty="0"/>
          </a:p>
        </p:txBody>
      </p:sp>
    </p:spTree>
    <p:extLst>
      <p:ext uri="{BB962C8B-B14F-4D97-AF65-F5344CB8AC3E}">
        <p14:creationId xmlns:p14="http://schemas.microsoft.com/office/powerpoint/2010/main" val="4044208563"/>
      </p:ext>
    </p:extLst>
  </p:cSld>
  <p:clrMapOvr>
    <a:masterClrMapping/>
  </p:clrMapOvr>
</p:sld>
</file>

<file path=ppt/theme/theme1.xml><?xml version="1.0" encoding="utf-8"?>
<a:theme xmlns:a="http://schemas.openxmlformats.org/drawingml/2006/main" name="26_Text">
  <a:themeElements>
    <a:clrScheme name="22_Text 2">
      <a:dk1>
        <a:srgbClr val="000000"/>
      </a:dk1>
      <a:lt1>
        <a:srgbClr val="FFFFFF"/>
      </a:lt1>
      <a:dk2>
        <a:srgbClr val="005697"/>
      </a:dk2>
      <a:lt2>
        <a:srgbClr val="FFFFFF"/>
      </a:lt2>
      <a:accent1>
        <a:srgbClr val="00ACE5"/>
      </a:accent1>
      <a:accent2>
        <a:srgbClr val="44A12B"/>
      </a:accent2>
      <a:accent3>
        <a:srgbClr val="FFFFFF"/>
      </a:accent3>
      <a:accent4>
        <a:srgbClr val="000000"/>
      </a:accent4>
      <a:accent5>
        <a:srgbClr val="AAD2F0"/>
      </a:accent5>
      <a:accent6>
        <a:srgbClr val="3D9126"/>
      </a:accent6>
      <a:hlink>
        <a:srgbClr val="EC7404"/>
      </a:hlink>
      <a:folHlink>
        <a:srgbClr val="B5BBBF"/>
      </a:folHlink>
    </a:clrScheme>
    <a:fontScheme name="22_Tex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rgbClr val="002B7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rgbClr val="002B7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2_Text 1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2_Text 2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EC7404"/>
        </a:hlink>
        <a:folHlink>
          <a:srgbClr val="B5BBB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3_thanks">
  <a:themeElements>
    <a:clrScheme name="24_Dank 2">
      <a:dk1>
        <a:srgbClr val="000000"/>
      </a:dk1>
      <a:lt1>
        <a:srgbClr val="FFFFFF"/>
      </a:lt1>
      <a:dk2>
        <a:srgbClr val="005697"/>
      </a:dk2>
      <a:lt2>
        <a:srgbClr val="FFFFFF"/>
      </a:lt2>
      <a:accent1>
        <a:srgbClr val="00ACE5"/>
      </a:accent1>
      <a:accent2>
        <a:srgbClr val="44A12B"/>
      </a:accent2>
      <a:accent3>
        <a:srgbClr val="FFFFFF"/>
      </a:accent3>
      <a:accent4>
        <a:srgbClr val="000000"/>
      </a:accent4>
      <a:accent5>
        <a:srgbClr val="AAD2F0"/>
      </a:accent5>
      <a:accent6>
        <a:srgbClr val="3D9126"/>
      </a:accent6>
      <a:hlink>
        <a:srgbClr val="EC7404"/>
      </a:hlink>
      <a:folHlink>
        <a:srgbClr val="B5BBBF"/>
      </a:folHlink>
    </a:clrScheme>
    <a:fontScheme name="24_D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4_Dank 1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4_Dank 2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EC7404"/>
        </a:hlink>
        <a:folHlink>
          <a:srgbClr val="B5BBB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1_Bereich Widerstände">
  <a:themeElements>
    <a:clrScheme name="09_Bereich Widerstände 2">
      <a:dk1>
        <a:srgbClr val="000000"/>
      </a:dk1>
      <a:lt1>
        <a:srgbClr val="FFFFFF"/>
      </a:lt1>
      <a:dk2>
        <a:srgbClr val="005697"/>
      </a:dk2>
      <a:lt2>
        <a:srgbClr val="FFFFFF"/>
      </a:lt2>
      <a:accent1>
        <a:srgbClr val="00ACE5"/>
      </a:accent1>
      <a:accent2>
        <a:srgbClr val="44A12B"/>
      </a:accent2>
      <a:accent3>
        <a:srgbClr val="FFFFFF"/>
      </a:accent3>
      <a:accent4>
        <a:srgbClr val="000000"/>
      </a:accent4>
      <a:accent5>
        <a:srgbClr val="AAD2F0"/>
      </a:accent5>
      <a:accent6>
        <a:srgbClr val="3D9126"/>
      </a:accent6>
      <a:hlink>
        <a:srgbClr val="EC7404"/>
      </a:hlink>
      <a:folHlink>
        <a:srgbClr val="B5BBBF"/>
      </a:folHlink>
    </a:clrScheme>
    <a:fontScheme name="09_Bereich Widerstän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9_Bereich Widerstände 1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_Bereich Widerstände 2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EC7404"/>
        </a:hlink>
        <a:folHlink>
          <a:srgbClr val="B5BBB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7_Text">
  <a:themeElements>
    <a:clrScheme name="22_Text 2">
      <a:dk1>
        <a:srgbClr val="000000"/>
      </a:dk1>
      <a:lt1>
        <a:srgbClr val="FFFFFF"/>
      </a:lt1>
      <a:dk2>
        <a:srgbClr val="005697"/>
      </a:dk2>
      <a:lt2>
        <a:srgbClr val="FFFFFF"/>
      </a:lt2>
      <a:accent1>
        <a:srgbClr val="00ACE5"/>
      </a:accent1>
      <a:accent2>
        <a:srgbClr val="44A12B"/>
      </a:accent2>
      <a:accent3>
        <a:srgbClr val="FFFFFF"/>
      </a:accent3>
      <a:accent4>
        <a:srgbClr val="000000"/>
      </a:accent4>
      <a:accent5>
        <a:srgbClr val="AAD2F0"/>
      </a:accent5>
      <a:accent6>
        <a:srgbClr val="3D9126"/>
      </a:accent6>
      <a:hlink>
        <a:srgbClr val="EC7404"/>
      </a:hlink>
      <a:folHlink>
        <a:srgbClr val="B5BBBF"/>
      </a:folHlink>
    </a:clrScheme>
    <a:fontScheme name="22_Tex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2_Text 1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2_Text 2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EC7404"/>
        </a:hlink>
        <a:folHlink>
          <a:srgbClr val="B5BBB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1_Text">
  <a:themeElements>
    <a:clrScheme name="22_Text 2">
      <a:dk1>
        <a:srgbClr val="000000"/>
      </a:dk1>
      <a:lt1>
        <a:srgbClr val="FFFFFF"/>
      </a:lt1>
      <a:dk2>
        <a:srgbClr val="005697"/>
      </a:dk2>
      <a:lt2>
        <a:srgbClr val="FFFFFF"/>
      </a:lt2>
      <a:accent1>
        <a:srgbClr val="00ACE5"/>
      </a:accent1>
      <a:accent2>
        <a:srgbClr val="44A12B"/>
      </a:accent2>
      <a:accent3>
        <a:srgbClr val="FFFFFF"/>
      </a:accent3>
      <a:accent4>
        <a:srgbClr val="000000"/>
      </a:accent4>
      <a:accent5>
        <a:srgbClr val="AAD2F0"/>
      </a:accent5>
      <a:accent6>
        <a:srgbClr val="3D9126"/>
      </a:accent6>
      <a:hlink>
        <a:srgbClr val="EC7404"/>
      </a:hlink>
      <a:folHlink>
        <a:srgbClr val="B5BBBF"/>
      </a:folHlink>
    </a:clrScheme>
    <a:fontScheme name="22_Tex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2_Text 1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2_Text 2">
        <a:dk1>
          <a:srgbClr val="000000"/>
        </a:dk1>
        <a:lt1>
          <a:srgbClr val="FFFFFF"/>
        </a:lt1>
        <a:dk2>
          <a:srgbClr val="005697"/>
        </a:dk2>
        <a:lt2>
          <a:srgbClr val="FFFFFF"/>
        </a:lt2>
        <a:accent1>
          <a:srgbClr val="00ACE5"/>
        </a:accent1>
        <a:accent2>
          <a:srgbClr val="44A12B"/>
        </a:accent2>
        <a:accent3>
          <a:srgbClr val="FFFFFF"/>
        </a:accent3>
        <a:accent4>
          <a:srgbClr val="000000"/>
        </a:accent4>
        <a:accent5>
          <a:srgbClr val="AAD2F0"/>
        </a:accent5>
        <a:accent6>
          <a:srgbClr val="3D9126"/>
        </a:accent6>
        <a:hlink>
          <a:srgbClr val="EC7404"/>
        </a:hlink>
        <a:folHlink>
          <a:srgbClr val="B5BBB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Vorl_IH_2003_step04</Template>
  <TotalTime>0</TotalTime>
  <Words>1050</Words>
  <Application>Microsoft Office PowerPoint</Application>
  <PresentationFormat>Bildschirmpräsentation (4:3)</PresentationFormat>
  <Paragraphs>306</Paragraphs>
  <Slides>12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5</vt:i4>
      </vt:variant>
      <vt:variant>
        <vt:lpstr>Folientitel</vt:lpstr>
      </vt:variant>
      <vt:variant>
        <vt:i4>12</vt:i4>
      </vt:variant>
    </vt:vector>
  </HeadingPairs>
  <TitlesOfParts>
    <vt:vector size="23" baseType="lpstr">
      <vt:lpstr>Arial</vt:lpstr>
      <vt:lpstr>Calibri</vt:lpstr>
      <vt:lpstr>Tahoma</vt:lpstr>
      <vt:lpstr>Times New Roman</vt:lpstr>
      <vt:lpstr>Verdana</vt:lpstr>
      <vt:lpstr>Wingdings</vt:lpstr>
      <vt:lpstr>26_Text</vt:lpstr>
      <vt:lpstr>23_thanks</vt:lpstr>
      <vt:lpstr>11_Bereich Widerstände</vt:lpstr>
      <vt:lpstr>27_Text</vt:lpstr>
      <vt:lpstr>31_Text</vt:lpstr>
      <vt:lpstr>PowerPoint-Präsentation</vt:lpstr>
      <vt:lpstr>Contents    1. Problem description  2. Root cause  3. Error distribution related to type and resistance material   4. Comparison of measurements   5. Summary of specification changes  </vt:lpstr>
      <vt:lpstr>PowerPoint-Präsentation</vt:lpstr>
      <vt:lpstr> 2. Root cause</vt:lpstr>
      <vt:lpstr>PowerPoint-Präsentation</vt:lpstr>
      <vt:lpstr>Temperature development over time - Overload compare 3,5x vs. 5x Pnenn</vt:lpstr>
      <vt:lpstr>PowerPoint-Präsentation</vt:lpstr>
      <vt:lpstr>Temperature development over time - Overload compare 3,5x vs. 5x Pnenn</vt:lpstr>
      <vt:lpstr>PowerPoint-Präsentation</vt:lpstr>
      <vt:lpstr>Customer specific examination – compare 5x vs. 3,5x Pnenn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THEMA DER PRÄSENTATION</dc:title>
  <dc:creator>Rolf Th. Viehmann</dc:creator>
  <cp:lastModifiedBy>Schmidt, Torsten</cp:lastModifiedBy>
  <cp:revision>825</cp:revision>
  <cp:lastPrinted>2018-02-16T08:06:38Z</cp:lastPrinted>
  <dcterms:created xsi:type="dcterms:W3CDTF">2012-06-18T10:01:08Z</dcterms:created>
  <dcterms:modified xsi:type="dcterms:W3CDTF">2022-12-08T14:26:12Z</dcterms:modified>
  <cp:contentStatus/>
</cp:coreProperties>
</file>