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custDataLst>
    <p:tags r:id="rId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D7A1F-B811-477C-9989-A280628ACE1C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D1CDA-43B2-4270-A1F7-AD426F2DDD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81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4088"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54088"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54088"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54088"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54088"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540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540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540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540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986E150C-729D-46AA-BFE5-8BDFC158DCB6}" type="slidenum">
              <a:rPr kumimoji="0" lang="en-US" altLang="en-US" sz="1300">
                <a:latin typeface="Times New Roman" pitchFamily="18" charset="0"/>
              </a:rPr>
              <a:pPr/>
              <a:t>1</a:t>
            </a:fld>
            <a:endParaRPr kumimoji="0" lang="en-US" altLang="en-US" sz="1300">
              <a:latin typeface="Times New Roman" pitchFamily="18" charset="0"/>
            </a:endParaRPr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 smtClean="0"/>
          </a:p>
        </p:txBody>
      </p:sp>
      <p:sp>
        <p:nvSpPr>
          <p:cNvPr id="129029" name="Header Placeholder 1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>
              <a:defRPr kumimoji="1"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55675">
              <a:defRPr kumimoji="1"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55675">
              <a:defRPr kumimoji="1"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55675">
              <a:defRPr kumimoji="1"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55675">
              <a:defRPr kumimoji="1"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5567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kumimoji="0" lang="en-US" altLang="en-US" sz="130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36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owerPointWaterMarkTitle"/>
          <p:cNvSpPr>
            <a:spLocks noChangeAspect="1"/>
          </p:cNvSpPr>
          <p:nvPr userDrawn="1"/>
        </p:nvSpPr>
        <p:spPr>
          <a:xfrm>
            <a:off x="11266508" y="6451600"/>
            <a:ext cx="734992" cy="1828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sz="1200" b="0" i="0" cap="none" spc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anose="020B0604020202020204" pitchFamily="34" charset="0"/>
              </a:rPr>
              <a:t>ST Restricted</a:t>
            </a:r>
            <a:endParaRPr lang="en-US" sz="1200" b="0" i="0" cap="none" spc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428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93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124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17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74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180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020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689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07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5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625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A13FA-D3FC-4F65-875C-3CB6D5F20E9D}" type="datetimeFigureOut">
              <a:rPr lang="en-US" smtClean="0"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93B17-14ED-4C05-B9F3-A136047C97F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owerPointWaterMarkSlide"/>
          <p:cNvSpPr>
            <a:spLocks noChangeAspect="1"/>
          </p:cNvSpPr>
          <p:nvPr userDrawn="1"/>
        </p:nvSpPr>
        <p:spPr>
          <a:xfrm>
            <a:off x="11266508" y="6451600"/>
            <a:ext cx="734992" cy="1828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n-US" sz="1200" b="0" i="0" cap="none" spc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anose="020B0604020202020204" pitchFamily="34" charset="0"/>
              </a:rPr>
              <a:t>ST Restricted</a:t>
            </a:r>
            <a:endParaRPr lang="en-US" sz="1200" b="0" i="0" cap="none" spc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57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6019800" y="561976"/>
            <a:ext cx="4711700" cy="4895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u="sng" dirty="0" smtClean="0">
                <a:cs typeface="Times New Roman" pitchFamily="18" charset="0"/>
              </a:rPr>
              <a:t>TECHNOLOGICAL </a:t>
            </a:r>
            <a:r>
              <a:rPr lang="en-US" altLang="en-US" sz="1200" b="1" u="sng" dirty="0">
                <a:cs typeface="Times New Roman" pitchFamily="18" charset="0"/>
              </a:rPr>
              <a:t>AND MECHANICAL</a:t>
            </a: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b="1" u="sng" dirty="0">
                <a:cs typeface="Times New Roman" pitchFamily="18" charset="0"/>
              </a:rPr>
              <a:t>CHARACTERISTICS OF CHIP</a:t>
            </a: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 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 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 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SUBSTRATE</a:t>
            </a:r>
            <a:r>
              <a:rPr lang="en-US" altLang="en-US" sz="1200" dirty="0">
                <a:cs typeface="Times New Roman" pitchFamily="18" charset="0"/>
              </a:rPr>
              <a:t>		</a:t>
            </a:r>
            <a:r>
              <a:rPr lang="en-US" altLang="en-US" sz="1200" dirty="0" smtClean="0">
                <a:cs typeface="Times New Roman" pitchFamily="18" charset="0"/>
              </a:rPr>
              <a:t>	: </a:t>
            </a:r>
            <a:r>
              <a:rPr lang="en-US" altLang="en-US" sz="1200" dirty="0">
                <a:cs typeface="Times New Roman" pitchFamily="18" charset="0"/>
              </a:rPr>
              <a:t>Silicon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DIE </a:t>
            </a:r>
            <a:r>
              <a:rPr lang="en-US" altLang="en-US" sz="1200" b="1" dirty="0">
                <a:cs typeface="Times New Roman" pitchFamily="18" charset="0"/>
              </a:rPr>
              <a:t>SIZE</a:t>
            </a:r>
            <a:r>
              <a:rPr lang="en-US" altLang="en-US" sz="1200" dirty="0">
                <a:cs typeface="Times New Roman" pitchFamily="18" charset="0"/>
              </a:rPr>
              <a:t>			: 58 X </a:t>
            </a:r>
            <a:r>
              <a:rPr lang="en-US" altLang="en-US" sz="1200" dirty="0">
                <a:cs typeface="Times New Roman" pitchFamily="18" charset="0"/>
              </a:rPr>
              <a:t>57 </a:t>
            </a:r>
            <a:r>
              <a:rPr lang="en-US" altLang="en-US" sz="1200" dirty="0">
                <a:cs typeface="Times New Roman" pitchFamily="18" charset="0"/>
              </a:rPr>
              <a:t>mils²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THICKNESS</a:t>
            </a:r>
            <a:r>
              <a:rPr lang="en-US" altLang="en-US" sz="1200" dirty="0">
                <a:cs typeface="Times New Roman" pitchFamily="18" charset="0"/>
              </a:rPr>
              <a:t>	   		: 525 ± 25 µm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TOP METALLIZATION</a:t>
            </a: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dirty="0" smtClean="0">
                <a:cs typeface="Times New Roman" pitchFamily="18" charset="0"/>
              </a:rPr>
              <a:t>	: Al/Si </a:t>
            </a:r>
            <a:r>
              <a:rPr lang="en-US" altLang="en-US" sz="1200" dirty="0">
                <a:cs typeface="Times New Roman" pitchFamily="18" charset="0"/>
              </a:rPr>
              <a:t>1% (1.1 ± 0.1 µm)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BACK METALLIZATION</a:t>
            </a:r>
            <a:r>
              <a:rPr lang="en-US" altLang="en-US" sz="1200" dirty="0">
                <a:cs typeface="Times New Roman" pitchFamily="18" charset="0"/>
              </a:rPr>
              <a:t>	: Bare Silicon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TOP PASSIVATION</a:t>
            </a:r>
            <a:r>
              <a:rPr lang="en-US" altLang="en-US" sz="1200" dirty="0">
                <a:cs typeface="Times New Roman" pitchFamily="18" charset="0"/>
              </a:rPr>
              <a:t>		: P. </a:t>
            </a:r>
            <a:r>
              <a:rPr lang="en-US" altLang="en-US" sz="1200" dirty="0" err="1">
                <a:cs typeface="Times New Roman" pitchFamily="18" charset="0"/>
              </a:rPr>
              <a:t>Vapox</a:t>
            </a:r>
            <a:r>
              <a:rPr lang="en-US" altLang="en-US" sz="1200" dirty="0">
                <a:cs typeface="Times New Roman" pitchFamily="18" charset="0"/>
              </a:rPr>
              <a:t> 8000 ± 1600  </a:t>
            </a:r>
            <a:r>
              <a:rPr lang="en-US" altLang="en-US" sz="1200" dirty="0"/>
              <a:t>Å</a:t>
            </a: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				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BONDING PAD SIZE</a:t>
            </a: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dirty="0" smtClean="0">
                <a:cs typeface="Times New Roman" pitchFamily="18" charset="0"/>
              </a:rPr>
              <a:t>	: 90 </a:t>
            </a:r>
            <a:r>
              <a:rPr lang="en-US" altLang="en-US" sz="1200" dirty="0">
                <a:cs typeface="Times New Roman" pitchFamily="18" charset="0"/>
              </a:rPr>
              <a:t>X 90 µm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cs typeface="Times New Roman" pitchFamily="18" charset="0"/>
              </a:rPr>
              <a:t>	</a:t>
            </a:r>
            <a:r>
              <a:rPr lang="en-US" altLang="en-US" sz="1200" b="1" dirty="0">
                <a:cs typeface="Times New Roman" pitchFamily="18" charset="0"/>
              </a:rPr>
              <a:t>SCRIBING</a:t>
            </a:r>
            <a:r>
              <a:rPr lang="en-US" altLang="en-US" sz="1200" dirty="0">
                <a:cs typeface="Times New Roman" pitchFamily="18" charset="0"/>
              </a:rPr>
              <a:t>			: </a:t>
            </a:r>
            <a:r>
              <a:rPr lang="en-US" altLang="en-US" sz="1200" dirty="0" smtClean="0">
                <a:cs typeface="Times New Roman" pitchFamily="18" charset="0"/>
              </a:rPr>
              <a:t>Saw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fr-FR" altLang="en-US" sz="1200" dirty="0">
                <a:cs typeface="Times New Roman" pitchFamily="18" charset="0"/>
              </a:rPr>
              <a:t>	</a:t>
            </a:r>
            <a:endParaRPr lang="fr-FR" altLang="en-US" sz="1200" dirty="0" smtClean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fr-FR" altLang="en-US" sz="1200" dirty="0">
                <a:cs typeface="Times New Roman" pitchFamily="18" charset="0"/>
              </a:rPr>
              <a:t>	</a:t>
            </a:r>
            <a:r>
              <a:rPr lang="fr-FR" altLang="en-US" sz="1200" b="1" dirty="0" smtClean="0">
                <a:cs typeface="Times New Roman" pitchFamily="18" charset="0"/>
              </a:rPr>
              <a:t>BACKSIDE CONTACT		: </a:t>
            </a:r>
            <a:r>
              <a:rPr lang="fr-FR" altLang="en-US" sz="1200" dirty="0" smtClean="0">
                <a:cs typeface="Times New Roman" pitchFamily="18" charset="0"/>
              </a:rPr>
              <a:t>VDD</a:t>
            </a:r>
            <a:endParaRPr lang="en-US" altLang="en-US" sz="1200" dirty="0">
              <a:cs typeface="Times New Roman" pitchFamily="18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r>
              <a:rPr lang="en-US" altLang="en-US" sz="1200" dirty="0">
                <a:latin typeface="Comic Sans MS" pitchFamily="66" charset="0"/>
                <a:cs typeface="Times New Roman" pitchFamily="18" charset="0"/>
              </a:rPr>
              <a:t> 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94288" algn="l"/>
                <a:tab pos="6686550" algn="l"/>
              </a:tabLst>
            </a:pPr>
            <a:endParaRPr lang="en-US" altLang="en-US" sz="2400" dirty="0">
              <a:latin typeface="Comic Sans MS" pitchFamily="66" charset="0"/>
            </a:endParaRPr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2515837" y="739241"/>
            <a:ext cx="2964571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algn="ctr" eaLnBrk="1" hangingPunct="1"/>
            <a:r>
              <a:rPr lang="fr-FR" altLang="en-US" sz="1400" b="1" dirty="0"/>
              <a:t>   TYPE: </a:t>
            </a:r>
            <a:r>
              <a:rPr lang="fr-FR" altLang="en-US" sz="1400" dirty="0"/>
              <a:t>4013B</a:t>
            </a:r>
            <a:endParaRPr lang="fr-FR" altLang="en-US" sz="1400" dirty="0"/>
          </a:p>
          <a:p>
            <a:pPr algn="ctr" eaLnBrk="1" hangingPunct="1"/>
            <a:endParaRPr lang="fr-FR" altLang="en-US" sz="1400" b="1" dirty="0"/>
          </a:p>
          <a:p>
            <a:pPr algn="ctr" eaLnBrk="1" hangingPunct="1"/>
            <a:r>
              <a:rPr lang="fr-FR" altLang="en-US" sz="1400" b="1" dirty="0"/>
              <a:t>DIE REFERENCE: </a:t>
            </a:r>
            <a:r>
              <a:rPr lang="fr-FR" altLang="en-US" sz="1400" dirty="0"/>
              <a:t>C4137 – P13B – 800A</a:t>
            </a:r>
            <a:endParaRPr lang="en-US" altLang="en-US" sz="1400" dirty="0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3368675" y="2240651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1</a:t>
            </a:r>
            <a:endParaRPr lang="en-US" altLang="en-US" dirty="0"/>
          </a:p>
        </p:txBody>
      </p:sp>
      <p:sp>
        <p:nvSpPr>
          <p:cNvPr id="128005" name="Text Box 6"/>
          <p:cNvSpPr txBox="1">
            <a:spLocks noChangeArrowheads="1"/>
          </p:cNvSpPr>
          <p:nvPr/>
        </p:nvSpPr>
        <p:spPr bwMode="auto">
          <a:xfrm>
            <a:off x="4273550" y="2232024"/>
            <a:ext cx="322822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13</a:t>
            </a:r>
            <a:endParaRPr lang="en-US" altLang="en-US" dirty="0"/>
          </a:p>
        </p:txBody>
      </p:sp>
      <p:sp>
        <p:nvSpPr>
          <p:cNvPr id="128006" name="Text Box 7"/>
          <p:cNvSpPr txBox="1">
            <a:spLocks noChangeArrowheads="1"/>
          </p:cNvSpPr>
          <p:nvPr/>
        </p:nvSpPr>
        <p:spPr bwMode="auto">
          <a:xfrm>
            <a:off x="5329704" y="2707947"/>
            <a:ext cx="322822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12</a:t>
            </a:r>
            <a:endParaRPr lang="en-US" altLang="en-US" dirty="0"/>
          </a:p>
        </p:txBody>
      </p:sp>
      <p:sp>
        <p:nvSpPr>
          <p:cNvPr id="128007" name="Text Box 8"/>
          <p:cNvSpPr txBox="1">
            <a:spLocks noChangeArrowheads="1"/>
          </p:cNvSpPr>
          <p:nvPr/>
        </p:nvSpPr>
        <p:spPr bwMode="auto">
          <a:xfrm>
            <a:off x="5329704" y="3116262"/>
            <a:ext cx="322822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11</a:t>
            </a:r>
            <a:endParaRPr lang="en-US" altLang="en-US" dirty="0"/>
          </a:p>
        </p:txBody>
      </p:sp>
      <p:sp>
        <p:nvSpPr>
          <p:cNvPr id="128008" name="Text Box 9"/>
          <p:cNvSpPr txBox="1">
            <a:spLocks noChangeArrowheads="1"/>
          </p:cNvSpPr>
          <p:nvPr/>
        </p:nvSpPr>
        <p:spPr bwMode="auto">
          <a:xfrm>
            <a:off x="5329704" y="3657599"/>
            <a:ext cx="322822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10</a:t>
            </a:r>
            <a:endParaRPr lang="en-US" altLang="en-US" dirty="0"/>
          </a:p>
        </p:txBody>
      </p:sp>
      <p:sp>
        <p:nvSpPr>
          <p:cNvPr id="128009" name="Text Box 10"/>
          <p:cNvSpPr txBox="1">
            <a:spLocks noChangeArrowheads="1"/>
          </p:cNvSpPr>
          <p:nvPr/>
        </p:nvSpPr>
        <p:spPr bwMode="auto">
          <a:xfrm>
            <a:off x="5343764" y="4265723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9</a:t>
            </a:r>
            <a:endParaRPr lang="en-US" altLang="en-US" dirty="0"/>
          </a:p>
        </p:txBody>
      </p:sp>
      <p:sp>
        <p:nvSpPr>
          <p:cNvPr id="128010" name="Text Box 11"/>
          <p:cNvSpPr txBox="1">
            <a:spLocks noChangeArrowheads="1"/>
          </p:cNvSpPr>
          <p:nvPr/>
        </p:nvSpPr>
        <p:spPr bwMode="auto">
          <a:xfrm>
            <a:off x="4718145" y="5309873"/>
            <a:ext cx="25082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/>
              <a:t>8</a:t>
            </a:r>
            <a:endParaRPr lang="en-US" altLang="en-US"/>
          </a:p>
        </p:txBody>
      </p:sp>
      <p:sp>
        <p:nvSpPr>
          <p:cNvPr id="128011" name="Text Box 12"/>
          <p:cNvSpPr txBox="1">
            <a:spLocks noChangeArrowheads="1"/>
          </p:cNvSpPr>
          <p:nvPr/>
        </p:nvSpPr>
        <p:spPr bwMode="auto">
          <a:xfrm>
            <a:off x="3792074" y="5309872"/>
            <a:ext cx="4365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7</a:t>
            </a:r>
          </a:p>
          <a:p>
            <a:pPr eaLnBrk="1" hangingPunct="1"/>
            <a:r>
              <a:rPr lang="fr-FR" altLang="en-US" dirty="0"/>
              <a:t>VSS</a:t>
            </a:r>
            <a:endParaRPr lang="en-US" altLang="en-US" dirty="0"/>
          </a:p>
        </p:txBody>
      </p:sp>
      <p:sp>
        <p:nvSpPr>
          <p:cNvPr id="128012" name="Text Box 13"/>
          <p:cNvSpPr txBox="1">
            <a:spLocks noChangeArrowheads="1"/>
          </p:cNvSpPr>
          <p:nvPr/>
        </p:nvSpPr>
        <p:spPr bwMode="auto">
          <a:xfrm>
            <a:off x="2701178" y="5309872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6</a:t>
            </a:r>
            <a:endParaRPr lang="en-US" altLang="en-US" dirty="0"/>
          </a:p>
        </p:txBody>
      </p:sp>
      <p:sp>
        <p:nvSpPr>
          <p:cNvPr id="128013" name="Text Box 14"/>
          <p:cNvSpPr txBox="1">
            <a:spLocks noChangeArrowheads="1"/>
          </p:cNvSpPr>
          <p:nvPr/>
        </p:nvSpPr>
        <p:spPr bwMode="auto">
          <a:xfrm>
            <a:off x="2324100" y="4265723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5</a:t>
            </a:r>
            <a:endParaRPr lang="en-US" altLang="en-US" dirty="0"/>
          </a:p>
        </p:txBody>
      </p:sp>
      <p:sp>
        <p:nvSpPr>
          <p:cNvPr id="128014" name="Text Box 15"/>
          <p:cNvSpPr txBox="1">
            <a:spLocks noChangeArrowheads="1"/>
          </p:cNvSpPr>
          <p:nvPr/>
        </p:nvSpPr>
        <p:spPr bwMode="auto">
          <a:xfrm>
            <a:off x="2324100" y="3657600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4</a:t>
            </a:r>
            <a:endParaRPr lang="en-US" altLang="en-US" dirty="0"/>
          </a:p>
        </p:txBody>
      </p:sp>
      <p:sp>
        <p:nvSpPr>
          <p:cNvPr id="128015" name="Text Box 16"/>
          <p:cNvSpPr txBox="1">
            <a:spLocks noChangeArrowheads="1"/>
          </p:cNvSpPr>
          <p:nvPr/>
        </p:nvSpPr>
        <p:spPr bwMode="auto">
          <a:xfrm>
            <a:off x="2319804" y="3098659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3</a:t>
            </a:r>
            <a:endParaRPr lang="en-US" altLang="en-US" dirty="0"/>
          </a:p>
        </p:txBody>
      </p:sp>
      <p:sp>
        <p:nvSpPr>
          <p:cNvPr id="128016" name="Text Box 17"/>
          <p:cNvSpPr txBox="1">
            <a:spLocks noChangeArrowheads="1"/>
          </p:cNvSpPr>
          <p:nvPr/>
        </p:nvSpPr>
        <p:spPr bwMode="auto">
          <a:xfrm>
            <a:off x="2714438" y="2232024"/>
            <a:ext cx="252290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/>
              <a:t>2</a:t>
            </a:r>
            <a:endParaRPr lang="en-US" altLang="en-US"/>
          </a:p>
        </p:txBody>
      </p:sp>
      <p:sp>
        <p:nvSpPr>
          <p:cNvPr id="128017" name="Text Box 20"/>
          <p:cNvSpPr txBox="1">
            <a:spLocks noChangeArrowheads="1"/>
          </p:cNvSpPr>
          <p:nvPr/>
        </p:nvSpPr>
        <p:spPr bwMode="auto">
          <a:xfrm>
            <a:off x="3771904" y="2076451"/>
            <a:ext cx="45243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000"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 sz="1000"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 sz="1000"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 sz="1000"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 sz="1000">
                <a:solidFill>
                  <a:srgbClr val="000000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rgbClr val="000000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en-US" dirty="0"/>
              <a:t>VDD</a:t>
            </a:r>
          </a:p>
          <a:p>
            <a:pPr eaLnBrk="1" hangingPunct="1"/>
            <a:r>
              <a:rPr lang="fr-FR" altLang="en-US" dirty="0"/>
              <a:t>14</a:t>
            </a:r>
            <a:endParaRPr lang="en-US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630" y="2494278"/>
            <a:ext cx="2759075" cy="2815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35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LINAME" val="ᅡᅢᄮᅠᅳᆁᆂᆀᅷᅱᆂᅳᅲ"/>
  <p:tag name="DATETIME" val="ᅆᄽᅀᅂᄽᅀᄾᄿᅅᄮᄮᄿᅄᅈᅃᅂᅞᅛᄮᄶᅕᅛᅢᄹᅀᅈᄾᄷ"/>
  <p:tag name="DONEBY" val="ᅡᅢᅪᅏᅼᅲᆀᅳᄮᅣᅕᅣᅓᅜ"/>
  <p:tag name="IPADDRESS" val="ᅠᅓᅜᅑᅥᅚᄾᄾᄿᅂ"/>
  <p:tag name="APPVER" val="ᅁᄼᄾ"/>
  <p:tag name="RANDOM" val="14"/>
  <p:tag name="CHECKSUM" val="ᅂᅃᅃᅆ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29</Words>
  <Application>Microsoft Office PowerPoint</Application>
  <PresentationFormat>Widescreen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STMicroelectronics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 UGUEN</dc:creator>
  <cp:lastModifiedBy>Andre UGUEN</cp:lastModifiedBy>
  <cp:revision>3</cp:revision>
  <dcterms:created xsi:type="dcterms:W3CDTF">2017-08-24T14:54:01Z</dcterms:created>
  <dcterms:modified xsi:type="dcterms:W3CDTF">2017-08-24T15:36:48Z</dcterms:modified>
</cp:coreProperties>
</file>