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488" r:id="rId6"/>
    <p:sldId id="494" r:id="rId7"/>
    <p:sldId id="495" r:id="rId8"/>
    <p:sldId id="500" r:id="rId9"/>
    <p:sldId id="501" r:id="rId10"/>
    <p:sldId id="504" r:id="rId11"/>
    <p:sldId id="502" r:id="rId12"/>
    <p:sldId id="506" r:id="rId13"/>
    <p:sldId id="50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B0D1"/>
    <a:srgbClr val="3425F1"/>
    <a:srgbClr val="97C25E"/>
    <a:srgbClr val="8CDE42"/>
    <a:srgbClr val="0033AB"/>
    <a:srgbClr val="008ACF"/>
    <a:srgbClr val="BBCAD6"/>
    <a:srgbClr val="7B7B7A"/>
    <a:srgbClr val="61277F"/>
    <a:srgbClr val="7885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e à thème 1 - Accentuation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Style à thème 1 - Accentuation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4" autoAdjust="0"/>
    <p:restoredTop sz="94654"/>
  </p:normalViewPr>
  <p:slideViewPr>
    <p:cSldViewPr snapToGrid="0" snapToObjects="1">
      <p:cViewPr varScale="1">
        <p:scale>
          <a:sx n="95" d="100"/>
          <a:sy n="95" d="100"/>
        </p:scale>
        <p:origin x="684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75" d="100"/>
          <a:sy n="75" d="100"/>
        </p:scale>
        <p:origin x="286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D8F09-F9B7-4405-A933-1838CCF6F4EA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D87F2-0BA3-4131-9271-ACD09D061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5823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C29B3-E979-B448-A470-65417FE735F8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52CD4-5B58-4C41-A504-41411FBDFD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06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52CD4-5B58-4C41-A504-41411FBDFD5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773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" y="-1"/>
            <a:ext cx="12184774" cy="6858001"/>
          </a:xfrm>
          <a:prstGeom prst="rect">
            <a:avLst/>
          </a:prstGeom>
        </p:spPr>
      </p:pic>
      <p:sp>
        <p:nvSpPr>
          <p:cNvPr id="3" name="Parallélogramme 2"/>
          <p:cNvSpPr/>
          <p:nvPr userDrawn="1"/>
        </p:nvSpPr>
        <p:spPr>
          <a:xfrm>
            <a:off x="2375036" y="2141838"/>
            <a:ext cx="7404825" cy="1601362"/>
          </a:xfrm>
          <a:prstGeom prst="parallelogram">
            <a:avLst>
              <a:gd name="adj" fmla="val 70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532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sposition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1174"/>
            <a:ext cx="12192000" cy="275967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4" y="6324121"/>
            <a:ext cx="9582912" cy="420624"/>
          </a:xfrm>
          <a:prstGeom prst="rect">
            <a:avLst/>
          </a:prstGeom>
        </p:spPr>
      </p:pic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10275375" y="6324121"/>
            <a:ext cx="1659611" cy="365125"/>
          </a:xfrm>
        </p:spPr>
        <p:txBody>
          <a:bodyPr/>
          <a:lstStyle/>
          <a:p>
            <a:fld id="{8B9B1464-58B3-6645-927F-4D6B07FA0D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80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4" y="6425721"/>
            <a:ext cx="9582912" cy="420624"/>
          </a:xfrm>
          <a:prstGeom prst="rect">
            <a:avLst/>
          </a:prstGeom>
        </p:spPr>
      </p:pic>
      <p:sp>
        <p:nvSpPr>
          <p:cNvPr id="7" name="ZoneTexte 6"/>
          <p:cNvSpPr txBox="1"/>
          <p:nvPr userDrawn="1"/>
        </p:nvSpPr>
        <p:spPr>
          <a:xfrm>
            <a:off x="9426872" y="0"/>
            <a:ext cx="2765130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endParaRPr lang="fr-FR" sz="1600" dirty="0">
              <a:solidFill>
                <a:schemeClr val="accent1">
                  <a:lumMod val="60000"/>
                  <a:lumOff val="4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Content Placeholder 2"/>
          <p:cNvSpPr>
            <a:spLocks noGrp="1"/>
          </p:cNvSpPr>
          <p:nvPr>
            <p:ph idx="1" hasCustomPrompt="1"/>
          </p:nvPr>
        </p:nvSpPr>
        <p:spPr>
          <a:xfrm>
            <a:off x="470835" y="1752664"/>
            <a:ext cx="10257367" cy="4222751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  <a:lvl2pPr>
              <a:defRPr sz="1800">
                <a:solidFill>
                  <a:schemeClr val="accent1"/>
                </a:solidFill>
              </a:defRPr>
            </a:lvl2pPr>
            <a:lvl3pPr>
              <a:defRPr sz="1600"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16969" y="782484"/>
            <a:ext cx="10211233" cy="593725"/>
          </a:xfrm>
        </p:spPr>
        <p:txBody>
          <a:bodyPr>
            <a:noAutofit/>
          </a:bodyPr>
          <a:lstStyle>
            <a:lvl1pPr>
              <a:defRPr sz="4000" i="1" u="sng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10275375" y="6324121"/>
            <a:ext cx="1659611" cy="365125"/>
          </a:xfrm>
        </p:spPr>
        <p:txBody>
          <a:bodyPr/>
          <a:lstStyle/>
          <a:p>
            <a:fld id="{8B9B1464-58B3-6645-927F-4D6B07FA0D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649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500"/>
            <a:ext cx="12230197" cy="686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4" y="6324121"/>
            <a:ext cx="9582912" cy="420624"/>
          </a:xfrm>
          <a:prstGeom prst="rect">
            <a:avLst/>
          </a:prstGeom>
        </p:spPr>
      </p:pic>
      <p:sp>
        <p:nvSpPr>
          <p:cNvPr id="7" name="ZoneTexte 6"/>
          <p:cNvSpPr txBox="1"/>
          <p:nvPr userDrawn="1"/>
        </p:nvSpPr>
        <p:spPr>
          <a:xfrm>
            <a:off x="9426872" y="0"/>
            <a:ext cx="2765130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endParaRPr lang="fr-FR" sz="1600" dirty="0">
              <a:solidFill>
                <a:schemeClr val="accent1">
                  <a:lumMod val="60000"/>
                  <a:lumOff val="4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Content Placeholder 2"/>
          <p:cNvSpPr>
            <a:spLocks noGrp="1"/>
          </p:cNvSpPr>
          <p:nvPr>
            <p:ph idx="1" hasCustomPrompt="1"/>
          </p:nvPr>
        </p:nvSpPr>
        <p:spPr>
          <a:xfrm>
            <a:off x="470835" y="1752664"/>
            <a:ext cx="10257367" cy="4222751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  <a:lvl2pPr>
              <a:defRPr sz="1800">
                <a:solidFill>
                  <a:schemeClr val="accent1"/>
                </a:solidFill>
              </a:defRPr>
            </a:lvl2pPr>
            <a:lvl3pPr>
              <a:defRPr sz="1600"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16969" y="782484"/>
            <a:ext cx="10211233" cy="593725"/>
          </a:xfrm>
        </p:spPr>
        <p:txBody>
          <a:bodyPr>
            <a:noAutofit/>
          </a:bodyPr>
          <a:lstStyle>
            <a:lvl1pPr>
              <a:defRPr sz="4000" i="1" u="sng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10275375" y="6324121"/>
            <a:ext cx="1659611" cy="365125"/>
          </a:xfrm>
        </p:spPr>
        <p:txBody>
          <a:bodyPr/>
          <a:lstStyle/>
          <a:p>
            <a:fld id="{8B9B1464-58B3-6645-927F-4D6B07FA0D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086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B1464-58B3-6645-927F-4D6B07FA0D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67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238500" y="2385772"/>
            <a:ext cx="5912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accent1"/>
                </a:solidFill>
              </a:rPr>
              <a:t>GP5-900A00-26V-964 for RGM </a:t>
            </a:r>
            <a:r>
              <a:rPr lang="fr-FR" sz="2000" b="1" dirty="0">
                <a:solidFill>
                  <a:schemeClr val="accent1"/>
                </a:solidFill>
              </a:rPr>
              <a:t>SPACE </a:t>
            </a:r>
            <a:endParaRPr lang="fr-FR" sz="2000" b="1" dirty="0" smtClean="0">
              <a:solidFill>
                <a:schemeClr val="accent1"/>
              </a:solidFill>
            </a:endParaRPr>
          </a:p>
          <a:p>
            <a:pPr algn="ctr"/>
            <a:r>
              <a:rPr lang="fr-FR" sz="2000" b="1" dirty="0" smtClean="0">
                <a:solidFill>
                  <a:schemeClr val="accent1"/>
                </a:solidFill>
              </a:rPr>
              <a:t>LVT IV Vibration </a:t>
            </a:r>
            <a:r>
              <a:rPr lang="fr-FR" sz="2000" b="1" dirty="0" err="1" smtClean="0">
                <a:solidFill>
                  <a:schemeClr val="accent1"/>
                </a:solidFill>
              </a:rPr>
              <a:t>failure</a:t>
            </a:r>
            <a:r>
              <a:rPr lang="fr-FR" sz="2000" b="1" dirty="0" smtClean="0">
                <a:solidFill>
                  <a:schemeClr val="accent1"/>
                </a:solidFill>
              </a:rPr>
              <a:t> </a:t>
            </a:r>
            <a:r>
              <a:rPr lang="fr-FR" sz="2000" b="1" dirty="0" err="1" smtClean="0">
                <a:solidFill>
                  <a:schemeClr val="accent1"/>
                </a:solidFill>
              </a:rPr>
              <a:t>analysis</a:t>
            </a:r>
            <a:r>
              <a:rPr lang="fr-FR" sz="2000" dirty="0">
                <a:solidFill>
                  <a:schemeClr val="accent1"/>
                </a:solidFill>
              </a:rPr>
              <a:t>	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695950" y="3328211"/>
            <a:ext cx="2915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13/02/2024</a:t>
            </a:r>
            <a:endParaRPr lang="en-GB" sz="1100" dirty="0">
              <a:solidFill>
                <a:schemeClr val="accent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04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02504" y="381512"/>
            <a:ext cx="9850094" cy="593725"/>
          </a:xfrm>
        </p:spPr>
        <p:txBody>
          <a:bodyPr/>
          <a:lstStyle/>
          <a:p>
            <a:r>
              <a:rPr lang="fr-FR" i="0" u="none" dirty="0"/>
              <a:t/>
            </a:r>
            <a:br>
              <a:rPr lang="fr-FR" i="0" u="none" dirty="0"/>
            </a:br>
            <a:r>
              <a:rPr lang="fr-FR" i="0" u="none" dirty="0"/>
              <a:t> </a:t>
            </a:r>
            <a:r>
              <a:rPr lang="fr-FR" dirty="0">
                <a:solidFill>
                  <a:srgbClr val="002060"/>
                </a:solidFill>
              </a:rPr>
              <a:t>LOT VALIDATION 	</a:t>
            </a:r>
            <a:r>
              <a:rPr lang="fr-FR" dirty="0" err="1">
                <a:solidFill>
                  <a:srgbClr val="002060"/>
                </a:solidFill>
              </a:rPr>
              <a:t>details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66907" y="1664520"/>
            <a:ext cx="1029429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		</a:t>
            </a:r>
          </a:p>
          <a:p>
            <a:r>
              <a:rPr lang="fr-FR" dirty="0"/>
              <a:t>	</a:t>
            </a:r>
            <a:r>
              <a:rPr lang="fr-FR" dirty="0" smtClean="0"/>
              <a:t> </a:t>
            </a:r>
            <a:r>
              <a:rPr lang="fr-FR" dirty="0"/>
              <a:t>	</a:t>
            </a:r>
          </a:p>
          <a:p>
            <a:r>
              <a:rPr lang="fr-FR" dirty="0"/>
              <a:t>	</a:t>
            </a:r>
            <a:r>
              <a:rPr lang="fr-FR" dirty="0" smtClean="0"/>
              <a:t> </a:t>
            </a:r>
            <a:r>
              <a:rPr lang="fr-FR" dirty="0"/>
              <a:t>	</a:t>
            </a:r>
          </a:p>
          <a:p>
            <a:r>
              <a:rPr lang="fr-FR" dirty="0"/>
              <a:t>		</a:t>
            </a:r>
          </a:p>
          <a:p>
            <a:r>
              <a:rPr lang="fr-FR" dirty="0"/>
              <a:t>		</a:t>
            </a:r>
          </a:p>
          <a:p>
            <a:endParaRPr lang="fr-FR" dirty="0">
              <a:solidFill>
                <a:srgbClr val="002060"/>
              </a:solidFill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464882"/>
              </p:ext>
            </p:extLst>
          </p:nvPr>
        </p:nvGraphicFramePr>
        <p:xfrm>
          <a:off x="554893" y="1601552"/>
          <a:ext cx="8128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2604128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195425922"/>
                    </a:ext>
                  </a:extLst>
                </a:gridCol>
              </a:tblGrid>
              <a:tr h="360068">
                <a:tc>
                  <a:txBody>
                    <a:bodyPr/>
                    <a:lstStyle/>
                    <a:p>
                      <a:r>
                        <a:rPr lang="fr-FR" b="1" dirty="0" smtClean="0"/>
                        <a:t>Customer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RGM SPACE 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28330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Customer </a:t>
                      </a:r>
                      <a:r>
                        <a:rPr lang="fr-FR" b="1" dirty="0" err="1" smtClean="0"/>
                        <a:t>Purchase</a:t>
                      </a:r>
                      <a:r>
                        <a:rPr lang="fr-FR" b="1" dirty="0" smtClean="0"/>
                        <a:t> </a:t>
                      </a:r>
                      <a:r>
                        <a:rPr lang="fr-FR" b="1" dirty="0" err="1" smtClean="0"/>
                        <a:t>Order</a:t>
                      </a:r>
                      <a:r>
                        <a:rPr lang="fr-FR" b="1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RSP20-0000391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368226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SCC Component </a:t>
                      </a:r>
                      <a:r>
                        <a:rPr lang="fr-FR" b="1" dirty="0" err="1" smtClean="0"/>
                        <a:t>Number</a:t>
                      </a:r>
                      <a:r>
                        <a:rPr lang="fr-FR" b="1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36010030126V1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880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LEACH Part </a:t>
                      </a:r>
                      <a:r>
                        <a:rPr lang="fr-FR" b="1" dirty="0" err="1" smtClean="0"/>
                        <a:t>Number</a:t>
                      </a:r>
                      <a:r>
                        <a:rPr lang="fr-FR" b="1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GP5-900A00-26V-964 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3222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Date-code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23-16B 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7335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42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rgbClr val="002060"/>
                </a:solidFill>
              </a:rPr>
              <a:t>Failure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detected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during</a:t>
            </a:r>
            <a:r>
              <a:rPr lang="fr-FR" dirty="0" smtClean="0">
                <a:solidFill>
                  <a:srgbClr val="002060"/>
                </a:solidFill>
              </a:rPr>
              <a:t> LVT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76" y="1376208"/>
            <a:ext cx="4929039" cy="511984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585" y="2376910"/>
            <a:ext cx="574357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12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" y="2404364"/>
            <a:ext cx="3981450" cy="2847975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002060"/>
                </a:solidFill>
              </a:rPr>
              <a:t>B</a:t>
            </a:r>
            <a:r>
              <a:rPr lang="fr-FR" dirty="0" smtClean="0">
                <a:solidFill>
                  <a:srgbClr val="002060"/>
                </a:solidFill>
              </a:rPr>
              <a:t>ackground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79337" y="1572352"/>
            <a:ext cx="61865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002060"/>
                </a:solidFill>
              </a:rPr>
              <a:t>As per </a:t>
            </a:r>
            <a:r>
              <a:rPr lang="en-US" dirty="0">
                <a:solidFill>
                  <a:srgbClr val="002060"/>
                </a:solidFill>
              </a:rPr>
              <a:t>ESCC </a:t>
            </a:r>
            <a:r>
              <a:rPr lang="en-US" dirty="0" smtClean="0">
                <a:solidFill>
                  <a:srgbClr val="002060"/>
                </a:solidFill>
              </a:rPr>
              <a:t>Detail </a:t>
            </a:r>
            <a:r>
              <a:rPr lang="en-US" dirty="0">
                <a:solidFill>
                  <a:srgbClr val="002060"/>
                </a:solidFill>
              </a:rPr>
              <a:t>Specification No. </a:t>
            </a:r>
            <a:r>
              <a:rPr lang="en-US" dirty="0" smtClean="0">
                <a:solidFill>
                  <a:srgbClr val="002060"/>
                </a:solidFill>
              </a:rPr>
              <a:t>3601/003 </a:t>
            </a:r>
            <a:r>
              <a:rPr lang="en-US" dirty="0">
                <a:solidFill>
                  <a:srgbClr val="002060"/>
                </a:solidFill>
              </a:rPr>
              <a:t>issue 4</a:t>
            </a:r>
            <a:r>
              <a:rPr lang="en-US" dirty="0" smtClean="0">
                <a:solidFill>
                  <a:srgbClr val="002060"/>
                </a:solidFill>
              </a:rPr>
              <a:t>, August 2005, vibration </a:t>
            </a:r>
            <a:r>
              <a:rPr lang="en-US" dirty="0">
                <a:solidFill>
                  <a:srgbClr val="002060"/>
                </a:solidFill>
              </a:rPr>
              <a:t>test condition was :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5035" y="3450608"/>
            <a:ext cx="1201165" cy="4923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2710736" y="3346450"/>
            <a:ext cx="3479049" cy="3591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6189785" y="3111124"/>
            <a:ext cx="53835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Original </a:t>
            </a:r>
            <a:r>
              <a:rPr lang="fr-FR" dirty="0" err="1" smtClean="0"/>
              <a:t>Generic</a:t>
            </a:r>
            <a:r>
              <a:rPr lang="fr-FR" dirty="0" smtClean="0"/>
              <a:t> </a:t>
            </a:r>
            <a:r>
              <a:rPr lang="fr-FR" dirty="0" err="1" smtClean="0"/>
              <a:t>specification</a:t>
            </a:r>
            <a:r>
              <a:rPr lang="fr-FR" dirty="0"/>
              <a:t> </a:t>
            </a:r>
            <a:r>
              <a:rPr lang="fr-FR" dirty="0" err="1" smtClean="0"/>
              <a:t>requested</a:t>
            </a:r>
            <a:r>
              <a:rPr lang="fr-FR" dirty="0" smtClean="0"/>
              <a:t> :</a:t>
            </a:r>
          </a:p>
          <a:p>
            <a:r>
              <a:rPr lang="fr-FR" dirty="0" smtClean="0"/>
              <a:t>- 30g at 100-2000 Hz</a:t>
            </a:r>
          </a:p>
          <a:p>
            <a:r>
              <a:rPr lang="fr-FR" dirty="0" smtClean="0"/>
              <a:t>- 20g at 2000-3000 Hz</a:t>
            </a:r>
          </a:p>
          <a:p>
            <a:endParaRPr lang="fr-FR" dirty="0" smtClean="0"/>
          </a:p>
          <a:p>
            <a:r>
              <a:rPr lang="fr-FR" dirty="0" smtClean="0"/>
              <a:t>It </a:t>
            </a:r>
            <a:r>
              <a:rPr lang="fr-FR" dirty="0" err="1" smtClean="0"/>
              <a:t>was</a:t>
            </a:r>
            <a:r>
              <a:rPr lang="fr-FR" dirty="0" smtClean="0"/>
              <a:t> </a:t>
            </a:r>
            <a:r>
              <a:rPr lang="fr-FR" dirty="0" err="1" smtClean="0"/>
              <a:t>specified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relay</a:t>
            </a:r>
            <a:r>
              <a:rPr lang="fr-FR" dirty="0" smtClean="0"/>
              <a:t> </a:t>
            </a:r>
            <a:r>
              <a:rPr lang="fr-FR" dirty="0" err="1" smtClean="0"/>
              <a:t>was</a:t>
            </a:r>
            <a:r>
              <a:rPr lang="fr-FR" dirty="0" smtClean="0"/>
              <a:t> to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less</a:t>
            </a:r>
            <a:r>
              <a:rPr lang="fr-FR" dirty="0" smtClean="0"/>
              <a:t> stress </a:t>
            </a:r>
            <a:r>
              <a:rPr lang="fr-FR" dirty="0" err="1" smtClean="0"/>
              <a:t>during</a:t>
            </a:r>
            <a:r>
              <a:rPr lang="fr-FR" dirty="0" smtClean="0"/>
              <a:t> </a:t>
            </a:r>
            <a:r>
              <a:rPr lang="fr-FR" dirty="0"/>
              <a:t>2000-3000 </a:t>
            </a:r>
            <a:r>
              <a:rPr lang="fr-FR" dirty="0" smtClean="0"/>
              <a:t>Hz </a:t>
            </a:r>
            <a:r>
              <a:rPr lang="fr-FR" dirty="0" err="1" smtClean="0"/>
              <a:t>frequency</a:t>
            </a:r>
            <a:r>
              <a:rPr lang="fr-FR" dirty="0" smtClean="0"/>
              <a:t> </a:t>
            </a:r>
          </a:p>
          <a:p>
            <a:endParaRPr lang="fr-FR" dirty="0"/>
          </a:p>
          <a:p>
            <a:r>
              <a:rPr lang="fr-FR" dirty="0" smtClean="0"/>
              <a:t>That </a:t>
            </a:r>
            <a:r>
              <a:rPr lang="fr-FR" dirty="0" err="1" smtClean="0"/>
              <a:t>was</a:t>
            </a:r>
            <a:r>
              <a:rPr lang="fr-FR" dirty="0" smtClean="0"/>
              <a:t> </a:t>
            </a:r>
            <a:r>
              <a:rPr lang="fr-FR" dirty="0" err="1" smtClean="0"/>
              <a:t>done</a:t>
            </a:r>
            <a:r>
              <a:rPr lang="fr-FR" dirty="0" smtClean="0"/>
              <a:t> on </a:t>
            </a:r>
            <a:r>
              <a:rPr lang="fr-FR" dirty="0" err="1" smtClean="0"/>
              <a:t>purpose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394015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67350" y="782484"/>
            <a:ext cx="10211233" cy="593725"/>
          </a:xfrm>
        </p:spPr>
        <p:txBody>
          <a:bodyPr/>
          <a:lstStyle/>
          <a:p>
            <a:r>
              <a:rPr lang="fr-FR" dirty="0">
                <a:solidFill>
                  <a:srgbClr val="002060"/>
                </a:solidFill>
              </a:rPr>
              <a:t>B</a:t>
            </a:r>
            <a:r>
              <a:rPr lang="fr-FR" dirty="0" smtClean="0">
                <a:solidFill>
                  <a:srgbClr val="002060"/>
                </a:solidFill>
              </a:rPr>
              <a:t>ackground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79338" y="1572352"/>
            <a:ext cx="4972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002060"/>
                </a:solidFill>
              </a:rPr>
              <a:t>As per </a:t>
            </a:r>
            <a:r>
              <a:rPr lang="en-US" dirty="0">
                <a:solidFill>
                  <a:srgbClr val="002060"/>
                </a:solidFill>
              </a:rPr>
              <a:t>ESCC </a:t>
            </a:r>
            <a:r>
              <a:rPr lang="en-US" dirty="0" smtClean="0">
                <a:solidFill>
                  <a:srgbClr val="002060"/>
                </a:solidFill>
              </a:rPr>
              <a:t>Detail </a:t>
            </a:r>
            <a:r>
              <a:rPr lang="en-US" dirty="0">
                <a:solidFill>
                  <a:srgbClr val="002060"/>
                </a:solidFill>
              </a:rPr>
              <a:t>Specification No. </a:t>
            </a:r>
            <a:r>
              <a:rPr lang="en-US" dirty="0" smtClean="0">
                <a:solidFill>
                  <a:srgbClr val="002060"/>
                </a:solidFill>
              </a:rPr>
              <a:t>3601/003 </a:t>
            </a:r>
            <a:r>
              <a:rPr lang="en-US" dirty="0">
                <a:solidFill>
                  <a:srgbClr val="002060"/>
                </a:solidFill>
              </a:rPr>
              <a:t>issue </a:t>
            </a:r>
            <a:r>
              <a:rPr lang="en-US" dirty="0" smtClean="0">
                <a:solidFill>
                  <a:srgbClr val="002060"/>
                </a:solidFill>
              </a:rPr>
              <a:t>5, December 2013, vibration </a:t>
            </a:r>
            <a:r>
              <a:rPr lang="en-US" dirty="0">
                <a:solidFill>
                  <a:srgbClr val="002060"/>
                </a:solidFill>
              </a:rPr>
              <a:t>test condition </a:t>
            </a:r>
            <a:r>
              <a:rPr lang="en-US" dirty="0" smtClean="0">
                <a:solidFill>
                  <a:srgbClr val="002060"/>
                </a:solidFill>
              </a:rPr>
              <a:t>is </a:t>
            </a:r>
            <a:r>
              <a:rPr lang="en-US" dirty="0">
                <a:solidFill>
                  <a:srgbClr val="002060"/>
                </a:solidFill>
              </a:rPr>
              <a:t>: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483932" y="5885782"/>
            <a:ext cx="5383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r>
              <a:rPr lang="fr-FR" dirty="0" smtClean="0"/>
              <a:t> </a:t>
            </a:r>
            <a:r>
              <a:rPr lang="fr-FR" dirty="0" err="1" smtClean="0"/>
              <a:t>during</a:t>
            </a:r>
            <a:r>
              <a:rPr lang="fr-FR" dirty="0" smtClean="0"/>
              <a:t> 10-3000 Hz </a:t>
            </a:r>
            <a:r>
              <a:rPr lang="fr-FR" dirty="0" err="1" smtClean="0"/>
              <a:t>frequency</a:t>
            </a:r>
            <a:r>
              <a:rPr lang="fr-FR" dirty="0" smtClean="0"/>
              <a:t> range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217" y="2199233"/>
            <a:ext cx="6438900" cy="3429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36" y="2763977"/>
            <a:ext cx="3849747" cy="60152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32796" y="1666623"/>
            <a:ext cx="497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>
                <a:solidFill>
                  <a:srgbClr val="002060"/>
                </a:solidFill>
              </a:rPr>
              <a:t>Extract</a:t>
            </a:r>
            <a:r>
              <a:rPr lang="fr-FR" dirty="0" smtClean="0">
                <a:solidFill>
                  <a:srgbClr val="002060"/>
                </a:solidFill>
              </a:rPr>
              <a:t> of </a:t>
            </a:r>
            <a:r>
              <a:rPr lang="fr-FR" dirty="0" err="1" smtClean="0">
                <a:solidFill>
                  <a:srgbClr val="002060"/>
                </a:solidFill>
              </a:rPr>
              <a:t>Generic</a:t>
            </a:r>
            <a:r>
              <a:rPr lang="fr-FR" dirty="0" smtClean="0">
                <a:solidFill>
                  <a:srgbClr val="002060"/>
                </a:solidFill>
              </a:rPr>
              <a:t> ESCC 3601</a:t>
            </a:r>
            <a:endParaRPr lang="fr-F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188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16969" y="233884"/>
            <a:ext cx="10211233" cy="593725"/>
          </a:xfrm>
        </p:spPr>
        <p:txBody>
          <a:bodyPr/>
          <a:lstStyle/>
          <a:p>
            <a:r>
              <a:rPr lang="fr-FR" dirty="0">
                <a:solidFill>
                  <a:srgbClr val="002060"/>
                </a:solidFill>
              </a:rPr>
              <a:t>B</a:t>
            </a:r>
            <a:r>
              <a:rPr lang="fr-FR" dirty="0" smtClean="0">
                <a:solidFill>
                  <a:srgbClr val="002060"/>
                </a:solidFill>
              </a:rPr>
              <a:t>ackground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18130" y="1134089"/>
            <a:ext cx="5204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>
                <a:solidFill>
                  <a:srgbClr val="002060"/>
                </a:solidFill>
              </a:rPr>
              <a:t>During</a:t>
            </a:r>
            <a:r>
              <a:rPr lang="fr-FR" dirty="0" smtClean="0">
                <a:solidFill>
                  <a:srgbClr val="002060"/>
                </a:solidFill>
              </a:rPr>
              <a:t> 2013 and 2019 MOQ, Leach </a:t>
            </a:r>
            <a:r>
              <a:rPr lang="fr-FR" dirty="0" err="1" smtClean="0">
                <a:solidFill>
                  <a:srgbClr val="002060"/>
                </a:solidFill>
              </a:rPr>
              <a:t>applied</a:t>
            </a:r>
            <a:r>
              <a:rPr lang="fr-FR" dirty="0" smtClean="0">
                <a:solidFill>
                  <a:srgbClr val="002060"/>
                </a:solidFill>
              </a:rPr>
              <a:t> new </a:t>
            </a:r>
            <a:r>
              <a:rPr lang="fr-FR" dirty="0" err="1" smtClean="0">
                <a:solidFill>
                  <a:srgbClr val="002060"/>
                </a:solidFill>
              </a:rPr>
              <a:t>specification</a:t>
            </a:r>
            <a:r>
              <a:rPr lang="fr-FR" dirty="0" smtClean="0">
                <a:solidFill>
                  <a:srgbClr val="002060"/>
                </a:solidFill>
              </a:rPr>
              <a:t> : test </a:t>
            </a:r>
            <a:r>
              <a:rPr lang="fr-FR" dirty="0" err="1" smtClean="0">
                <a:solidFill>
                  <a:srgbClr val="002060"/>
                </a:solidFill>
              </a:rPr>
              <a:t>was</a:t>
            </a:r>
            <a:r>
              <a:rPr lang="fr-FR" dirty="0" smtClean="0">
                <a:solidFill>
                  <a:srgbClr val="002060"/>
                </a:solidFill>
              </a:rPr>
              <a:t> PASS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075" y="1857859"/>
            <a:ext cx="4715131" cy="45101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0" y="773286"/>
            <a:ext cx="5125577" cy="559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08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16969" y="233884"/>
            <a:ext cx="10211233" cy="593725"/>
          </a:xfrm>
        </p:spPr>
        <p:txBody>
          <a:bodyPr/>
          <a:lstStyle/>
          <a:p>
            <a:r>
              <a:rPr lang="fr-FR" dirty="0">
                <a:solidFill>
                  <a:srgbClr val="002060"/>
                </a:solidFill>
              </a:rPr>
              <a:t>B</a:t>
            </a:r>
            <a:r>
              <a:rPr lang="fr-FR" dirty="0" smtClean="0">
                <a:solidFill>
                  <a:srgbClr val="002060"/>
                </a:solidFill>
              </a:rPr>
              <a:t>ackground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692418" y="1538126"/>
            <a:ext cx="26086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>
                <a:solidFill>
                  <a:srgbClr val="002060"/>
                </a:solidFill>
              </a:rPr>
              <a:t>During</a:t>
            </a:r>
            <a:r>
              <a:rPr lang="fr-FR" dirty="0" smtClean="0">
                <a:solidFill>
                  <a:srgbClr val="002060"/>
                </a:solidFill>
              </a:rPr>
              <a:t> 2022 Evaluation, Leach </a:t>
            </a:r>
            <a:r>
              <a:rPr lang="fr-FR" dirty="0" err="1" smtClean="0">
                <a:solidFill>
                  <a:srgbClr val="002060"/>
                </a:solidFill>
              </a:rPr>
              <a:t>detected</a:t>
            </a:r>
            <a:r>
              <a:rPr lang="fr-FR" dirty="0" smtClean="0">
                <a:solidFill>
                  <a:srgbClr val="002060"/>
                </a:solidFill>
              </a:rPr>
              <a:t> Fail at 30g, </a:t>
            </a:r>
            <a:r>
              <a:rPr lang="fr-FR" dirty="0" err="1" smtClean="0">
                <a:solidFill>
                  <a:srgbClr val="002060"/>
                </a:solidFill>
              </a:rPr>
              <a:t>while</a:t>
            </a:r>
            <a:r>
              <a:rPr lang="fr-FR" dirty="0" smtClean="0">
                <a:solidFill>
                  <a:srgbClr val="002060"/>
                </a:solidFill>
              </a:rPr>
              <a:t> 2022 qualification test </a:t>
            </a:r>
            <a:r>
              <a:rPr lang="fr-FR" dirty="0" err="1" smtClean="0">
                <a:solidFill>
                  <a:srgbClr val="002060"/>
                </a:solidFill>
              </a:rPr>
              <a:t>Passed</a:t>
            </a:r>
            <a:endParaRPr lang="fr-FR" dirty="0" smtClean="0">
              <a:solidFill>
                <a:srgbClr val="00206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90" y="862850"/>
            <a:ext cx="4174175" cy="546127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6299" y="486444"/>
            <a:ext cx="4350488" cy="595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29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16969" y="233884"/>
            <a:ext cx="10211233" cy="593725"/>
          </a:xfrm>
        </p:spPr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GP5 </a:t>
            </a:r>
            <a:r>
              <a:rPr lang="fr-FR" dirty="0" err="1" smtClean="0">
                <a:solidFill>
                  <a:srgbClr val="002060"/>
                </a:solidFill>
              </a:rPr>
              <a:t>internal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assembly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969" y="1411250"/>
            <a:ext cx="8428550" cy="508192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0180" y="3233072"/>
            <a:ext cx="313372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71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Vibration </a:t>
            </a:r>
            <a:r>
              <a:rPr lang="fr-FR" dirty="0" err="1" smtClean="0">
                <a:solidFill>
                  <a:srgbClr val="002060"/>
                </a:solidFill>
              </a:rPr>
              <a:t>failure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analysis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734493" y="2485030"/>
            <a:ext cx="63086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>
                <a:solidFill>
                  <a:srgbClr val="002060"/>
                </a:solidFill>
              </a:rPr>
              <a:t>Above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is</a:t>
            </a:r>
            <a:r>
              <a:rPr lang="fr-FR" dirty="0" smtClean="0">
                <a:solidFill>
                  <a:srgbClr val="002060"/>
                </a:solidFill>
              </a:rPr>
              <a:t> the record </a:t>
            </a:r>
            <a:r>
              <a:rPr lang="fr-FR" dirty="0" err="1" smtClean="0">
                <a:solidFill>
                  <a:srgbClr val="002060"/>
                </a:solidFill>
              </a:rPr>
              <a:t>performed</a:t>
            </a:r>
            <a:r>
              <a:rPr lang="fr-FR" dirty="0" smtClean="0">
                <a:solidFill>
                  <a:srgbClr val="002060"/>
                </a:solidFill>
              </a:rPr>
              <a:t> on </a:t>
            </a:r>
            <a:r>
              <a:rPr lang="fr-FR" dirty="0" err="1" smtClean="0">
                <a:solidFill>
                  <a:srgbClr val="002060"/>
                </a:solidFill>
              </a:rPr>
              <a:t>relays</a:t>
            </a:r>
            <a:r>
              <a:rPr lang="fr-FR" dirty="0" smtClean="0">
                <a:solidFill>
                  <a:srgbClr val="002060"/>
                </a:solidFill>
              </a:rPr>
              <a:t> S/N 37 &amp; 38</a:t>
            </a:r>
          </a:p>
          <a:p>
            <a:endParaRPr lang="fr-FR" dirty="0" smtClean="0">
              <a:solidFill>
                <a:srgbClr val="002060"/>
              </a:solidFill>
            </a:endParaRPr>
          </a:p>
          <a:p>
            <a:r>
              <a:rPr lang="fr-FR" dirty="0" err="1" smtClean="0">
                <a:solidFill>
                  <a:srgbClr val="002060"/>
                </a:solidFill>
              </a:rPr>
              <a:t>We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2060"/>
                </a:solidFill>
              </a:rPr>
              <a:t>can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2060"/>
                </a:solidFill>
              </a:rPr>
              <a:t>see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2060"/>
                </a:solidFill>
              </a:rPr>
              <a:t>that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frequency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between</a:t>
            </a:r>
            <a:r>
              <a:rPr lang="fr-FR" dirty="0" smtClean="0">
                <a:solidFill>
                  <a:srgbClr val="002060"/>
                </a:solidFill>
              </a:rPr>
              <a:t> 2000 to 3000 Hz </a:t>
            </a:r>
            <a:r>
              <a:rPr lang="fr-FR" dirty="0" err="1" smtClean="0">
                <a:solidFill>
                  <a:srgbClr val="002060"/>
                </a:solidFill>
              </a:rPr>
              <a:t>is</a:t>
            </a:r>
            <a:r>
              <a:rPr lang="fr-FR" dirty="0" smtClean="0">
                <a:solidFill>
                  <a:srgbClr val="002060"/>
                </a:solidFill>
              </a:rPr>
              <a:t> the more </a:t>
            </a:r>
            <a:r>
              <a:rPr lang="fr-FR" dirty="0" err="1" smtClean="0">
                <a:solidFill>
                  <a:srgbClr val="002060"/>
                </a:solidFill>
              </a:rPr>
              <a:t>demanding</a:t>
            </a:r>
            <a:r>
              <a:rPr lang="fr-FR" dirty="0" smtClean="0">
                <a:solidFill>
                  <a:srgbClr val="002060"/>
                </a:solidFill>
              </a:rPr>
              <a:t> for the </a:t>
            </a:r>
            <a:r>
              <a:rPr lang="fr-FR" dirty="0" err="1" smtClean="0">
                <a:solidFill>
                  <a:srgbClr val="002060"/>
                </a:solidFill>
              </a:rPr>
              <a:t>relays</a:t>
            </a:r>
            <a:endParaRPr lang="fr-FR" dirty="0" smtClean="0">
              <a:solidFill>
                <a:srgbClr val="002060"/>
              </a:solidFill>
            </a:endParaRPr>
          </a:p>
          <a:p>
            <a:endParaRPr lang="fr-FR" dirty="0" smtClean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This </a:t>
            </a:r>
            <a:r>
              <a:rPr lang="fr-FR" dirty="0" err="1" smtClean="0">
                <a:solidFill>
                  <a:srgbClr val="002060"/>
                </a:solidFill>
              </a:rPr>
              <a:t>is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impacting</a:t>
            </a:r>
            <a:r>
              <a:rPr lang="fr-FR" dirty="0" smtClean="0">
                <a:solidFill>
                  <a:srgbClr val="002060"/>
                </a:solidFill>
              </a:rPr>
              <a:t> the </a:t>
            </a:r>
            <a:r>
              <a:rPr lang="fr-FR" dirty="0" err="1" smtClean="0">
                <a:solidFill>
                  <a:srgbClr val="002060"/>
                </a:solidFill>
              </a:rPr>
              <a:t>moving</a:t>
            </a:r>
            <a:r>
              <a:rPr lang="fr-FR" dirty="0" smtClean="0">
                <a:solidFill>
                  <a:srgbClr val="002060"/>
                </a:solidFill>
              </a:rPr>
              <a:t> part of the </a:t>
            </a:r>
            <a:r>
              <a:rPr lang="fr-FR" dirty="0" err="1" smtClean="0">
                <a:solidFill>
                  <a:srgbClr val="002060"/>
                </a:solidFill>
              </a:rPr>
              <a:t>relays</a:t>
            </a:r>
            <a:r>
              <a:rPr lang="fr-FR" dirty="0" smtClean="0">
                <a:solidFill>
                  <a:srgbClr val="002060"/>
                </a:solidFill>
              </a:rPr>
              <a:t>, and </a:t>
            </a:r>
            <a:r>
              <a:rPr lang="fr-FR" dirty="0" err="1" smtClean="0">
                <a:solidFill>
                  <a:srgbClr val="002060"/>
                </a:solidFill>
              </a:rPr>
              <a:t>especially</a:t>
            </a:r>
            <a:r>
              <a:rPr lang="fr-FR" dirty="0" smtClean="0">
                <a:solidFill>
                  <a:srgbClr val="002060"/>
                </a:solidFill>
              </a:rPr>
              <a:t> the </a:t>
            </a:r>
            <a:r>
              <a:rPr lang="fr-FR" dirty="0" err="1" smtClean="0">
                <a:solidFill>
                  <a:srgbClr val="002060"/>
                </a:solidFill>
              </a:rPr>
              <a:t>moving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blade</a:t>
            </a:r>
            <a:endParaRPr lang="fr-FR" dirty="0" smtClean="0">
              <a:solidFill>
                <a:srgbClr val="002060"/>
              </a:solidFill>
            </a:endParaRPr>
          </a:p>
          <a:p>
            <a:r>
              <a:rPr lang="fr-FR" dirty="0" smtClean="0">
                <a:solidFill>
                  <a:srgbClr val="002060"/>
                </a:solidFill>
              </a:rPr>
              <a:t>Due to the </a:t>
            </a:r>
            <a:r>
              <a:rPr lang="fr-FR" dirty="0" err="1" smtClean="0">
                <a:solidFill>
                  <a:srgbClr val="002060"/>
                </a:solidFill>
              </a:rPr>
              <a:t>resonant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frequency</a:t>
            </a:r>
            <a:r>
              <a:rPr lang="fr-FR" dirty="0" smtClean="0">
                <a:solidFill>
                  <a:srgbClr val="002060"/>
                </a:solidFill>
              </a:rPr>
              <a:t> of the </a:t>
            </a:r>
            <a:r>
              <a:rPr lang="fr-FR" dirty="0" err="1">
                <a:solidFill>
                  <a:srgbClr val="002060"/>
                </a:solidFill>
              </a:rPr>
              <a:t>moving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blade</a:t>
            </a:r>
            <a:r>
              <a:rPr lang="fr-FR" dirty="0" smtClean="0">
                <a:solidFill>
                  <a:srgbClr val="002060"/>
                </a:solidFill>
              </a:rPr>
              <a:t>, the contact point </a:t>
            </a:r>
            <a:r>
              <a:rPr lang="fr-FR" dirty="0" err="1" smtClean="0">
                <a:solidFill>
                  <a:srgbClr val="002060"/>
                </a:solidFill>
              </a:rPr>
              <a:t>is</a:t>
            </a:r>
            <a:r>
              <a:rPr lang="fr-FR" dirty="0" smtClean="0">
                <a:solidFill>
                  <a:srgbClr val="002060"/>
                </a:solidFill>
              </a:rPr>
              <a:t> </a:t>
            </a:r>
            <a:r>
              <a:rPr lang="fr-FR" dirty="0" err="1" smtClean="0">
                <a:solidFill>
                  <a:srgbClr val="002060"/>
                </a:solidFill>
              </a:rPr>
              <a:t>moving</a:t>
            </a:r>
            <a:r>
              <a:rPr lang="fr-FR" dirty="0" smtClean="0">
                <a:solidFill>
                  <a:srgbClr val="002060"/>
                </a:solidFill>
              </a:rPr>
              <a:t> and </a:t>
            </a:r>
            <a:r>
              <a:rPr lang="fr-FR" dirty="0" err="1" smtClean="0">
                <a:solidFill>
                  <a:srgbClr val="002060"/>
                </a:solidFill>
              </a:rPr>
              <a:t>generate</a:t>
            </a:r>
            <a:r>
              <a:rPr lang="fr-FR" dirty="0" smtClean="0">
                <a:solidFill>
                  <a:srgbClr val="002060"/>
                </a:solidFill>
              </a:rPr>
              <a:t> micro </a:t>
            </a:r>
            <a:r>
              <a:rPr lang="fr-FR" dirty="0" err="1" smtClean="0">
                <a:solidFill>
                  <a:srgbClr val="002060"/>
                </a:solidFill>
              </a:rPr>
              <a:t>openings</a:t>
            </a:r>
            <a:endParaRPr lang="fr-FR" dirty="0">
              <a:solidFill>
                <a:srgbClr val="002060"/>
              </a:solidFill>
            </a:endParaRPr>
          </a:p>
          <a:p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-1813481" y="637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6" name="Obje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962771"/>
              </p:ext>
            </p:extLst>
          </p:nvPr>
        </p:nvGraphicFramePr>
        <p:xfrm>
          <a:off x="93291" y="1885506"/>
          <a:ext cx="5718568" cy="3537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3" imgW="4658627" imgH="2858703" progId="LMS.Test.Lab.ActivePicture.1">
                  <p:embed/>
                </p:oleObj>
              </mc:Choice>
              <mc:Fallback>
                <p:oleObj r:id="rId3" imgW="4658627" imgH="2858703" progId="LMS.Test.Lab.ActivePicture.1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291" y="1885506"/>
                        <a:ext cx="5718568" cy="35370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3879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2060"/>
                </a:solidFill>
              </a:rPr>
              <a:t>Conclusion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B1464-58B3-6645-927F-4D6B07FA0DD2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16969" y="2004743"/>
            <a:ext cx="108598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Initial Detail specification was requested to test relays at 20g between 2000-3000 Hz frequency 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During Detail specification update, this deviation has been removed.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Since that, Leach as tested successfully to the new specification, but also pointed susceptibility during 2022 evaluation.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Due to the resonant frequency of the moving blade, the contact point is moving and generate micro openings between 2000-3000 Hz frequency vibration at 30g,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Leach consider this is link to the original design characteristic of the relay.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It is also supported as 2 of the 6 units under test were passed </a:t>
            </a:r>
          </a:p>
        </p:txBody>
      </p:sp>
    </p:spTree>
    <p:extLst>
      <p:ext uri="{BB962C8B-B14F-4D97-AF65-F5344CB8AC3E}">
        <p14:creationId xmlns:p14="http://schemas.microsoft.com/office/powerpoint/2010/main" val="240267297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emplate PPT LIE">
      <a:dk1>
        <a:sysClr val="windowText" lastClr="000000"/>
      </a:dk1>
      <a:lt1>
        <a:sysClr val="window" lastClr="FFFFFF"/>
      </a:lt1>
      <a:dk2>
        <a:srgbClr val="78859D"/>
      </a:dk2>
      <a:lt2>
        <a:srgbClr val="BBCAD6"/>
      </a:lt2>
      <a:accent1>
        <a:srgbClr val="243672"/>
      </a:accent1>
      <a:accent2>
        <a:srgbClr val="008ACF"/>
      </a:accent2>
      <a:accent3>
        <a:srgbClr val="BBCAD6"/>
      </a:accent3>
      <a:accent4>
        <a:srgbClr val="8E1C7D"/>
      </a:accent4>
      <a:accent5>
        <a:srgbClr val="60ABB6"/>
      </a:accent5>
      <a:accent6>
        <a:srgbClr val="B61A1D"/>
      </a:accent6>
      <a:hlink>
        <a:srgbClr val="00B0F0"/>
      </a:hlink>
      <a:folHlink>
        <a:srgbClr val="00B0F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bd58a04-39b6-4196-87bb-bb788da3cd2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47DFABA539BD41B9D21D7524B89DF1" ma:contentTypeVersion="13" ma:contentTypeDescription="Create a new document." ma:contentTypeScope="" ma:versionID="25efba5c7ec008d3c787a8e380f95980">
  <xsd:schema xmlns:xsd="http://www.w3.org/2001/XMLSchema" xmlns:xs="http://www.w3.org/2001/XMLSchema" xmlns:p="http://schemas.microsoft.com/office/2006/metadata/properties" xmlns:ns2="6bd58a04-39b6-4196-87bb-bb788da3cd29" targetNamespace="http://schemas.microsoft.com/office/2006/metadata/properties" ma:root="true" ma:fieldsID="5c834bc7c56f278215bed99c3cf6430b" ns2:_="">
    <xsd:import namespace="6bd58a04-39b6-4196-87bb-bb788da3cd2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d58a04-39b6-4196-87bb-bb788da3cd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c36123b-0bce-4e7a-89fd-bb25dc283a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336C5B-77A3-4CF2-AE4B-07ACBF2C880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78B91A-FD83-40F3-974A-516BC1C7A120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F330462-7F28-4340-B4B9-C5A16747FDD1}"/>
</file>

<file path=docProps/app.xml><?xml version="1.0" encoding="utf-8"?>
<Properties xmlns="http://schemas.openxmlformats.org/officeDocument/2006/extended-properties" xmlns:vt="http://schemas.openxmlformats.org/officeDocument/2006/docPropsVTypes">
  <TotalTime>12000</TotalTime>
  <Words>327</Words>
  <Application>Microsoft Office PowerPoint</Application>
  <PresentationFormat>Grand écran</PresentationFormat>
  <Paragraphs>67</Paragraphs>
  <Slides>10</Slides>
  <Notes>1</Notes>
  <HiddenSlides>0</HiddenSlides>
  <MMClips>0</MMClips>
  <ScaleCrop>false</ScaleCrop>
  <HeadingPairs>
    <vt:vector size="8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Thème Office</vt:lpstr>
      <vt:lpstr>LMS.Test.Lab.ActivePicture.1</vt:lpstr>
      <vt:lpstr>Présentation PowerPoint</vt:lpstr>
      <vt:lpstr>  LOT VALIDATION  details</vt:lpstr>
      <vt:lpstr>Failure detected during LVT</vt:lpstr>
      <vt:lpstr>Background</vt:lpstr>
      <vt:lpstr>Background</vt:lpstr>
      <vt:lpstr>Background</vt:lpstr>
      <vt:lpstr>Background</vt:lpstr>
      <vt:lpstr>GP5 internal assembly</vt:lpstr>
      <vt:lpstr>Vibration failure analysis</vt:lpstr>
      <vt:lpstr>Conclusion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Philippe LETULLIER</dc:creator>
  <cp:lastModifiedBy>DURAND Maxime</cp:lastModifiedBy>
  <cp:revision>783</cp:revision>
  <cp:lastPrinted>2019-03-25T13:33:52Z</cp:lastPrinted>
  <dcterms:created xsi:type="dcterms:W3CDTF">2019-03-25T09:51:11Z</dcterms:created>
  <dcterms:modified xsi:type="dcterms:W3CDTF">2024-02-27T15:20:49Z</dcterms:modified>
</cp:coreProperties>
</file>